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C69B5-E059-4AD0-A785-9D5B95E849D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5E483-9287-4C7E-AB68-EFD3D9D81C85}">
      <dgm:prSet/>
      <dgm:spPr/>
      <dgm:t>
        <a:bodyPr/>
        <a:lstStyle/>
        <a:p>
          <a:pPr rtl="0"/>
          <a:r>
            <a:rPr lang="ru-RU" dirty="0" smtClean="0"/>
            <a:t>Овладение навыками и приемами понимания информации, содержащейся в тексте</a:t>
          </a:r>
          <a:endParaRPr lang="ru-RU" dirty="0"/>
        </a:p>
      </dgm:t>
    </dgm:pt>
    <dgm:pt modelId="{D8467219-9255-45B5-A387-FFF1C7DF9106}" type="parTrans" cxnId="{931BF36E-015B-4C8D-9803-47230909929C}">
      <dgm:prSet/>
      <dgm:spPr/>
      <dgm:t>
        <a:bodyPr/>
        <a:lstStyle/>
        <a:p>
          <a:endParaRPr lang="ru-RU"/>
        </a:p>
      </dgm:t>
    </dgm:pt>
    <dgm:pt modelId="{71CCCCC3-E0A6-48D3-BB82-F0BAABE843D7}" type="sibTrans" cxnId="{931BF36E-015B-4C8D-9803-47230909929C}">
      <dgm:prSet/>
      <dgm:spPr/>
      <dgm:t>
        <a:bodyPr/>
        <a:lstStyle/>
        <a:p>
          <a:endParaRPr lang="ru-RU"/>
        </a:p>
      </dgm:t>
    </dgm:pt>
    <dgm:pt modelId="{4A60A3EF-DD36-4218-99DB-802831B4C18F}">
      <dgm:prSet/>
      <dgm:spPr/>
      <dgm:t>
        <a:bodyPr/>
        <a:lstStyle/>
        <a:p>
          <a:pPr rtl="0">
            <a:lnSpc>
              <a:spcPct val="90000"/>
            </a:lnSpc>
          </a:pPr>
          <a:r>
            <a:rPr lang="ru-RU" dirty="0" smtClean="0"/>
            <a:t>Анализ</a:t>
          </a:r>
        </a:p>
        <a:p>
          <a:pPr rtl="0">
            <a:lnSpc>
              <a:spcPct val="90000"/>
            </a:lnSpc>
          </a:pPr>
          <a:r>
            <a:rPr lang="ru-RU" dirty="0" smtClean="0"/>
            <a:t> (выделение структурных и логических единиц теста)</a:t>
          </a:r>
          <a:endParaRPr lang="ru-RU" dirty="0"/>
        </a:p>
      </dgm:t>
    </dgm:pt>
    <dgm:pt modelId="{FE4CCC6C-4A6D-4C7D-866D-2FE2136963B5}" type="parTrans" cxnId="{0EBB3517-8B84-4F7C-B2B6-0833AB23A3AC}">
      <dgm:prSet/>
      <dgm:spPr/>
      <dgm:t>
        <a:bodyPr/>
        <a:lstStyle/>
        <a:p>
          <a:endParaRPr lang="ru-RU"/>
        </a:p>
      </dgm:t>
    </dgm:pt>
    <dgm:pt modelId="{EE3586EC-F1D1-4CE7-9CBC-9278271C8554}" type="sibTrans" cxnId="{0EBB3517-8B84-4F7C-B2B6-0833AB23A3AC}">
      <dgm:prSet/>
      <dgm:spPr/>
      <dgm:t>
        <a:bodyPr/>
        <a:lstStyle/>
        <a:p>
          <a:endParaRPr lang="ru-RU"/>
        </a:p>
      </dgm:t>
    </dgm:pt>
    <dgm:pt modelId="{20F83E65-B742-4DA6-9885-C33D2868E3B0}">
      <dgm:prSet/>
      <dgm:spPr/>
      <dgm:t>
        <a:bodyPr/>
        <a:lstStyle/>
        <a:p>
          <a:pPr rtl="0"/>
          <a:r>
            <a:rPr lang="ru-RU" dirty="0" smtClean="0"/>
            <a:t>Обучение приемам переработки информации: составлению плана, тезисов, графических схем и т.п.</a:t>
          </a:r>
          <a:endParaRPr lang="ru-RU" dirty="0"/>
        </a:p>
      </dgm:t>
    </dgm:pt>
    <dgm:pt modelId="{B7DBCD68-1331-41DA-A9DB-D1BBC3838AF9}" type="parTrans" cxnId="{7ADE8EB7-3CC4-4CA9-8BE8-358E11BA7062}">
      <dgm:prSet/>
      <dgm:spPr/>
      <dgm:t>
        <a:bodyPr/>
        <a:lstStyle/>
        <a:p>
          <a:endParaRPr lang="ru-RU"/>
        </a:p>
      </dgm:t>
    </dgm:pt>
    <dgm:pt modelId="{97D8A348-6B48-432D-914A-50C26C79141C}" type="sibTrans" cxnId="{7ADE8EB7-3CC4-4CA9-8BE8-358E11BA7062}">
      <dgm:prSet/>
      <dgm:spPr/>
      <dgm:t>
        <a:bodyPr/>
        <a:lstStyle/>
        <a:p>
          <a:endParaRPr lang="ru-RU"/>
        </a:p>
      </dgm:t>
    </dgm:pt>
    <dgm:pt modelId="{8D7BAD44-43DE-45AB-9D75-962B2BCDB0E4}" type="pres">
      <dgm:prSet presAssocID="{BBEC69B5-E059-4AD0-A785-9D5B95E849DC}" presName="Name0" presStyleCnt="0">
        <dgm:presLayoutVars>
          <dgm:dir/>
          <dgm:animLvl val="lvl"/>
          <dgm:resizeHandles val="exact"/>
        </dgm:presLayoutVars>
      </dgm:prSet>
      <dgm:spPr/>
    </dgm:pt>
    <dgm:pt modelId="{499DDD90-9472-42BD-A462-37EC90FE2AC2}" type="pres">
      <dgm:prSet presAssocID="{20F83E65-B742-4DA6-9885-C33D2868E3B0}" presName="boxAndChildren" presStyleCnt="0"/>
      <dgm:spPr/>
    </dgm:pt>
    <dgm:pt modelId="{ADE0725E-40CD-4160-9885-5E7390A5CB21}" type="pres">
      <dgm:prSet presAssocID="{20F83E65-B742-4DA6-9885-C33D2868E3B0}" presName="parentTextBox" presStyleLbl="node1" presStyleIdx="0" presStyleCnt="3"/>
      <dgm:spPr/>
    </dgm:pt>
    <dgm:pt modelId="{4FF6162E-A7FB-4626-A1C9-A21D43B5135C}" type="pres">
      <dgm:prSet presAssocID="{EE3586EC-F1D1-4CE7-9CBC-9278271C8554}" presName="sp" presStyleCnt="0"/>
      <dgm:spPr/>
    </dgm:pt>
    <dgm:pt modelId="{84BE8B7D-47C8-4BCF-A61B-BA318F0BA035}" type="pres">
      <dgm:prSet presAssocID="{4A60A3EF-DD36-4218-99DB-802831B4C18F}" presName="arrowAndChildren" presStyleCnt="0"/>
      <dgm:spPr/>
    </dgm:pt>
    <dgm:pt modelId="{BA688547-C055-4F8D-B635-FC28F2557261}" type="pres">
      <dgm:prSet presAssocID="{4A60A3EF-DD36-4218-99DB-802831B4C18F}" presName="parentTextArrow" presStyleLbl="node1" presStyleIdx="1" presStyleCnt="3"/>
      <dgm:spPr/>
    </dgm:pt>
    <dgm:pt modelId="{5AB2C449-C963-450E-9BC7-517FA1DC6DF5}" type="pres">
      <dgm:prSet presAssocID="{71CCCCC3-E0A6-48D3-BB82-F0BAABE843D7}" presName="sp" presStyleCnt="0"/>
      <dgm:spPr/>
    </dgm:pt>
    <dgm:pt modelId="{02FD203C-1195-47E6-B359-80D46B1B3A58}" type="pres">
      <dgm:prSet presAssocID="{DD75E483-9287-4C7E-AB68-EFD3D9D81C85}" presName="arrowAndChildren" presStyleCnt="0"/>
      <dgm:spPr/>
    </dgm:pt>
    <dgm:pt modelId="{012FCFCD-3CFA-4703-8AE2-45BE801CA03C}" type="pres">
      <dgm:prSet presAssocID="{DD75E483-9287-4C7E-AB68-EFD3D9D81C85}" presName="parentTextArrow" presStyleLbl="node1" presStyleIdx="2" presStyleCnt="3"/>
      <dgm:spPr/>
    </dgm:pt>
  </dgm:ptLst>
  <dgm:cxnLst>
    <dgm:cxn modelId="{E9B05202-A2B0-496F-9B92-D6CF1CE34AA4}" type="presOf" srcId="{DD75E483-9287-4C7E-AB68-EFD3D9D81C85}" destId="{012FCFCD-3CFA-4703-8AE2-45BE801CA03C}" srcOrd="0" destOrd="0" presId="urn:microsoft.com/office/officeart/2005/8/layout/process4"/>
    <dgm:cxn modelId="{271B5DCF-6ABB-4EBB-B3AE-21D7B1D7FCBB}" type="presOf" srcId="{20F83E65-B742-4DA6-9885-C33D2868E3B0}" destId="{ADE0725E-40CD-4160-9885-5E7390A5CB21}" srcOrd="0" destOrd="0" presId="urn:microsoft.com/office/officeart/2005/8/layout/process4"/>
    <dgm:cxn modelId="{0EBB3517-8B84-4F7C-B2B6-0833AB23A3AC}" srcId="{BBEC69B5-E059-4AD0-A785-9D5B95E849DC}" destId="{4A60A3EF-DD36-4218-99DB-802831B4C18F}" srcOrd="1" destOrd="0" parTransId="{FE4CCC6C-4A6D-4C7D-866D-2FE2136963B5}" sibTransId="{EE3586EC-F1D1-4CE7-9CBC-9278271C8554}"/>
    <dgm:cxn modelId="{7ADE8EB7-3CC4-4CA9-8BE8-358E11BA7062}" srcId="{BBEC69B5-E059-4AD0-A785-9D5B95E849DC}" destId="{20F83E65-B742-4DA6-9885-C33D2868E3B0}" srcOrd="2" destOrd="0" parTransId="{B7DBCD68-1331-41DA-A9DB-D1BBC3838AF9}" sibTransId="{97D8A348-6B48-432D-914A-50C26C79141C}"/>
    <dgm:cxn modelId="{931BF36E-015B-4C8D-9803-47230909929C}" srcId="{BBEC69B5-E059-4AD0-A785-9D5B95E849DC}" destId="{DD75E483-9287-4C7E-AB68-EFD3D9D81C85}" srcOrd="0" destOrd="0" parTransId="{D8467219-9255-45B5-A387-FFF1C7DF9106}" sibTransId="{71CCCCC3-E0A6-48D3-BB82-F0BAABE843D7}"/>
    <dgm:cxn modelId="{A0C4825F-E76D-488B-95F0-818586CF1DFB}" type="presOf" srcId="{4A60A3EF-DD36-4218-99DB-802831B4C18F}" destId="{BA688547-C055-4F8D-B635-FC28F2557261}" srcOrd="0" destOrd="0" presId="urn:microsoft.com/office/officeart/2005/8/layout/process4"/>
    <dgm:cxn modelId="{2F451D70-45EC-4D74-A790-66F593D485DF}" type="presOf" srcId="{BBEC69B5-E059-4AD0-A785-9D5B95E849DC}" destId="{8D7BAD44-43DE-45AB-9D75-962B2BCDB0E4}" srcOrd="0" destOrd="0" presId="urn:microsoft.com/office/officeart/2005/8/layout/process4"/>
    <dgm:cxn modelId="{1AE828B5-3D53-4113-AC9C-23EB81480C35}" type="presParOf" srcId="{8D7BAD44-43DE-45AB-9D75-962B2BCDB0E4}" destId="{499DDD90-9472-42BD-A462-37EC90FE2AC2}" srcOrd="0" destOrd="0" presId="urn:microsoft.com/office/officeart/2005/8/layout/process4"/>
    <dgm:cxn modelId="{44313B85-92B5-4C03-A8A6-1E0344E6F49D}" type="presParOf" srcId="{499DDD90-9472-42BD-A462-37EC90FE2AC2}" destId="{ADE0725E-40CD-4160-9885-5E7390A5CB21}" srcOrd="0" destOrd="0" presId="urn:microsoft.com/office/officeart/2005/8/layout/process4"/>
    <dgm:cxn modelId="{BABA19AA-3872-4DF4-B7AF-807D454FDC9F}" type="presParOf" srcId="{8D7BAD44-43DE-45AB-9D75-962B2BCDB0E4}" destId="{4FF6162E-A7FB-4626-A1C9-A21D43B5135C}" srcOrd="1" destOrd="0" presId="urn:microsoft.com/office/officeart/2005/8/layout/process4"/>
    <dgm:cxn modelId="{CB3E3835-854C-47F9-9194-A7919F821A04}" type="presParOf" srcId="{8D7BAD44-43DE-45AB-9D75-962B2BCDB0E4}" destId="{84BE8B7D-47C8-4BCF-A61B-BA318F0BA035}" srcOrd="2" destOrd="0" presId="urn:microsoft.com/office/officeart/2005/8/layout/process4"/>
    <dgm:cxn modelId="{649D6D6D-0298-44FD-8A71-9483EFCE9DED}" type="presParOf" srcId="{84BE8B7D-47C8-4BCF-A61B-BA318F0BA035}" destId="{BA688547-C055-4F8D-B635-FC28F2557261}" srcOrd="0" destOrd="0" presId="urn:microsoft.com/office/officeart/2005/8/layout/process4"/>
    <dgm:cxn modelId="{15609075-4F08-4F6B-8413-0A6BC81DB2B8}" type="presParOf" srcId="{8D7BAD44-43DE-45AB-9D75-962B2BCDB0E4}" destId="{5AB2C449-C963-450E-9BC7-517FA1DC6DF5}" srcOrd="3" destOrd="0" presId="urn:microsoft.com/office/officeart/2005/8/layout/process4"/>
    <dgm:cxn modelId="{27C3ABFE-8C7F-4B9F-BEF0-7B8AB8AFAB3F}" type="presParOf" srcId="{8D7BAD44-43DE-45AB-9D75-962B2BCDB0E4}" destId="{02FD203C-1195-47E6-B359-80D46B1B3A58}" srcOrd="4" destOrd="0" presId="urn:microsoft.com/office/officeart/2005/8/layout/process4"/>
    <dgm:cxn modelId="{97DA6781-A7C3-4601-A6CE-22EB58B557F0}" type="presParOf" srcId="{02FD203C-1195-47E6-B359-80D46B1B3A58}" destId="{012FCFCD-3CFA-4703-8AE2-45BE801CA03C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8603ED-D7F5-4E4C-ABF5-59F8FFB2A8F9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BD00D-8B75-47C2-94C1-06CB63F8D45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Чтение в составе универсальных учебных действий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+mn-lt"/>
              </a:rPr>
              <a:t>Типы вопросов (классификация Б. </a:t>
            </a:r>
            <a:r>
              <a:rPr lang="ru-RU" sz="3000" b="1" dirty="0" err="1" smtClean="0">
                <a:solidFill>
                  <a:schemeClr val="tx1"/>
                </a:solidFill>
                <a:latin typeface="+mn-lt"/>
              </a:rPr>
              <a:t>Блума</a:t>
            </a:r>
            <a:r>
              <a:rPr lang="ru-RU" sz="3000" b="1" dirty="0" smtClean="0">
                <a:solidFill>
                  <a:schemeClr val="tx1"/>
                </a:solidFill>
                <a:latin typeface="+mn-lt"/>
              </a:rPr>
              <a:t>)</a:t>
            </a:r>
            <a:endParaRPr lang="ru-RU" sz="3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Простые вопросы </a:t>
            </a:r>
            <a:r>
              <a:rPr lang="ru-RU" dirty="0" smtClean="0"/>
              <a:t>(факты, информация)</a:t>
            </a:r>
          </a:p>
          <a:p>
            <a:r>
              <a:rPr lang="ru-RU" b="1" dirty="0" smtClean="0"/>
              <a:t>Уточняющие вопросы </a:t>
            </a:r>
            <a:r>
              <a:rPr lang="ru-RU" dirty="0" smtClean="0"/>
              <a:t>(обратная связь)</a:t>
            </a:r>
          </a:p>
          <a:p>
            <a:pPr>
              <a:buNone/>
            </a:pPr>
            <a:r>
              <a:rPr lang="ru-RU" i="1" dirty="0" smtClean="0"/>
              <a:t>«То есть ты говоришь, что…?» «Если я правильно понял, то…?»</a:t>
            </a:r>
          </a:p>
          <a:p>
            <a:r>
              <a:rPr lang="ru-RU" b="1" dirty="0" smtClean="0"/>
              <a:t>Объясняющие вопросы </a:t>
            </a:r>
            <a:r>
              <a:rPr lang="ru-RU" dirty="0" smtClean="0"/>
              <a:t>(причинно-следственная связь)</a:t>
            </a:r>
          </a:p>
          <a:p>
            <a:pPr>
              <a:buNone/>
            </a:pPr>
            <a:r>
              <a:rPr lang="ru-RU" i="1" dirty="0" smtClean="0"/>
              <a:t>«Почему…?»</a:t>
            </a:r>
          </a:p>
          <a:p>
            <a:r>
              <a:rPr lang="ru-RU" b="1" dirty="0" smtClean="0"/>
              <a:t>Творческие вопросы</a:t>
            </a:r>
          </a:p>
          <a:p>
            <a:pPr>
              <a:buNone/>
            </a:pPr>
            <a:r>
              <a:rPr lang="ru-RU" i="1" dirty="0" smtClean="0"/>
              <a:t>«Что изменилось бы, если…?»</a:t>
            </a:r>
          </a:p>
          <a:p>
            <a:r>
              <a:rPr lang="ru-RU" b="1" dirty="0" smtClean="0"/>
              <a:t>Оценочные вопросы</a:t>
            </a:r>
          </a:p>
          <a:p>
            <a:pPr>
              <a:buNone/>
            </a:pPr>
            <a:r>
              <a:rPr lang="ru-RU" i="1" dirty="0" smtClean="0"/>
              <a:t>«Почему что-то хорошо, а что-то плохо?»</a:t>
            </a:r>
          </a:p>
          <a:p>
            <a:r>
              <a:rPr lang="ru-RU" b="1" dirty="0" smtClean="0"/>
              <a:t>Практические вопросы </a:t>
            </a:r>
            <a:r>
              <a:rPr lang="ru-RU" dirty="0" smtClean="0"/>
              <a:t>(взаимосвязь между теорией и практикой)</a:t>
            </a:r>
          </a:p>
          <a:p>
            <a:pPr>
              <a:buNone/>
            </a:pPr>
            <a:r>
              <a:rPr lang="ru-RU" i="1" dirty="0" smtClean="0"/>
              <a:t>«Как бы вы поступили на месте героя?»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+mn-lt"/>
              </a:rPr>
              <a:t>Составление вопросного плана</a:t>
            </a:r>
            <a:endParaRPr lang="ru-RU" sz="3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Внимательно прочитать текст</a:t>
            </a:r>
          </a:p>
          <a:p>
            <a:r>
              <a:rPr lang="ru-RU" dirty="0" smtClean="0"/>
              <a:t>Выделить главные мысли текста</a:t>
            </a:r>
          </a:p>
          <a:p>
            <a:r>
              <a:rPr lang="ru-RU" dirty="0" smtClean="0"/>
              <a:t>Проверить, как они соотносятся между собой</a:t>
            </a:r>
          </a:p>
          <a:p>
            <a:r>
              <a:rPr lang="ru-RU" dirty="0" smtClean="0"/>
              <a:t>Сгруппировать текст вокруг главной мысли (разделить его на смысловые части)</a:t>
            </a:r>
          </a:p>
          <a:p>
            <a:r>
              <a:rPr lang="ru-RU" dirty="0" smtClean="0"/>
              <a:t>По количеству главных мыслей определить количество пунктов плана</a:t>
            </a:r>
          </a:p>
          <a:p>
            <a:r>
              <a:rPr lang="ru-RU" dirty="0" smtClean="0"/>
              <a:t>Сформулировать главные мысли плана (записать их в виде пунктов плана)</a:t>
            </a:r>
          </a:p>
          <a:p>
            <a:r>
              <a:rPr lang="ru-RU" dirty="0" smtClean="0"/>
              <a:t>Прочитать текст повторно, проверить, не пропущено ли что-то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r>
              <a:rPr lang="ru-RU" sz="3000" b="1" dirty="0" smtClean="0"/>
              <a:t>Прием составления </a:t>
            </a:r>
            <a:r>
              <a:rPr lang="ru-RU" sz="3000" b="1" dirty="0" err="1" smtClean="0"/>
              <a:t>граф-схемы</a:t>
            </a:r>
            <a:endParaRPr lang="ru-RU" sz="3000" b="1" dirty="0" smtClean="0"/>
          </a:p>
          <a:p>
            <a:r>
              <a:rPr lang="ru-RU" sz="3000" b="1" dirty="0" smtClean="0"/>
              <a:t>Прием </a:t>
            </a:r>
            <a:r>
              <a:rPr lang="ru-RU" sz="3000" b="1" dirty="0" err="1" smtClean="0"/>
              <a:t>тезирования</a:t>
            </a:r>
            <a:endParaRPr lang="ru-RU" sz="3000" b="1" dirty="0" smtClean="0"/>
          </a:p>
          <a:p>
            <a:r>
              <a:rPr lang="ru-RU" sz="3000" b="1" dirty="0" smtClean="0"/>
              <a:t>Прием составления сводной таблицы</a:t>
            </a:r>
          </a:p>
          <a:p>
            <a:r>
              <a:rPr lang="ru-RU" sz="3000" b="1" dirty="0" smtClean="0"/>
              <a:t>Прием комментирования</a:t>
            </a:r>
          </a:p>
          <a:p>
            <a:r>
              <a:rPr lang="ru-RU" sz="3000" b="1" dirty="0" smtClean="0"/>
              <a:t>Прием логического запоминания учебной информации</a:t>
            </a:r>
          </a:p>
          <a:p>
            <a:r>
              <a:rPr lang="ru-RU" sz="3000" b="1" dirty="0" smtClean="0"/>
              <a:t>Усваивающее чтение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71636"/>
          </a:xfrm>
        </p:spPr>
        <p:txBody>
          <a:bodyPr>
            <a:noAutofit/>
          </a:bodyPr>
          <a:lstStyle/>
          <a:p>
            <a:pPr indent="450000" algn="just"/>
            <a:r>
              <a:rPr lang="ru-RU" sz="30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Чтение – сложный и многогранный процесс, предполагающий решение коммуникативных задач</a:t>
            </a:r>
            <a:r>
              <a:rPr lang="ru-RU" sz="30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</a:t>
            </a:r>
            <a:endParaRPr lang="ru-RU" sz="30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понимание (общее, полное, критическое);</a:t>
            </a:r>
          </a:p>
          <a:p>
            <a:pPr>
              <a:buNone/>
            </a:pPr>
            <a:r>
              <a:rPr lang="ru-RU" dirty="0" smtClean="0"/>
              <a:t>- поиск конкретной информации;</a:t>
            </a:r>
          </a:p>
          <a:p>
            <a:pPr>
              <a:buNone/>
            </a:pPr>
            <a:r>
              <a:rPr lang="ru-RU" dirty="0" smtClean="0"/>
              <a:t>- самоконтроль;</a:t>
            </a:r>
          </a:p>
          <a:p>
            <a:pPr>
              <a:buNone/>
            </a:pPr>
            <a:r>
              <a:rPr lang="ru-RU" dirty="0" smtClean="0"/>
              <a:t>- восстановление широкого контекста;</a:t>
            </a:r>
          </a:p>
          <a:p>
            <a:pPr>
              <a:buNone/>
            </a:pPr>
            <a:r>
              <a:rPr lang="ru-RU" dirty="0" smtClean="0"/>
              <a:t>- интерпретация;</a:t>
            </a:r>
          </a:p>
          <a:p>
            <a:pPr>
              <a:buNone/>
            </a:pPr>
            <a:r>
              <a:rPr lang="ru-RU" dirty="0" smtClean="0"/>
              <a:t>- комментирование текста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Виды чтения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000" dirty="0" smtClean="0"/>
              <a:t>о</a:t>
            </a:r>
            <a:r>
              <a:rPr lang="ru-RU" sz="3000" dirty="0" smtClean="0"/>
              <a:t>знакомительное чтение</a:t>
            </a:r>
          </a:p>
          <a:p>
            <a:pPr>
              <a:lnSpc>
                <a:spcPct val="150000"/>
              </a:lnSpc>
            </a:pPr>
            <a:r>
              <a:rPr lang="ru-RU" sz="3000" dirty="0" smtClean="0"/>
              <a:t>и</a:t>
            </a:r>
            <a:r>
              <a:rPr lang="ru-RU" sz="3000" dirty="0" smtClean="0"/>
              <a:t>зучающее чтение</a:t>
            </a:r>
          </a:p>
          <a:p>
            <a:pPr>
              <a:lnSpc>
                <a:spcPct val="150000"/>
              </a:lnSpc>
            </a:pPr>
            <a:r>
              <a:rPr lang="ru-RU" sz="3000" dirty="0" smtClean="0"/>
              <a:t>п</a:t>
            </a:r>
            <a:r>
              <a:rPr lang="ru-RU" sz="3000" dirty="0" smtClean="0"/>
              <a:t>оисковое/ просмотровое чтение</a:t>
            </a:r>
          </a:p>
          <a:p>
            <a:pPr>
              <a:lnSpc>
                <a:spcPct val="150000"/>
              </a:lnSpc>
            </a:pPr>
            <a:r>
              <a:rPr lang="ru-RU" sz="3000" dirty="0" smtClean="0"/>
              <a:t>в</a:t>
            </a:r>
            <a:r>
              <a:rPr lang="ru-RU" sz="3000" dirty="0" smtClean="0"/>
              <a:t>ыразительное чтение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Типы чтения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000" dirty="0" smtClean="0"/>
              <a:t>к</a:t>
            </a:r>
            <a:r>
              <a:rPr lang="ru-RU" sz="3000" dirty="0" smtClean="0"/>
              <a:t>оммуникативное чтение вслух и про себя</a:t>
            </a:r>
          </a:p>
          <a:p>
            <a:pPr>
              <a:lnSpc>
                <a:spcPct val="150000"/>
              </a:lnSpc>
            </a:pPr>
            <a:r>
              <a:rPr lang="ru-RU" sz="3000" dirty="0" smtClean="0"/>
              <a:t>у</a:t>
            </a:r>
            <a:r>
              <a:rPr lang="ru-RU" sz="3000" dirty="0" smtClean="0"/>
              <a:t>чебное</a:t>
            </a:r>
          </a:p>
          <a:p>
            <a:pPr>
              <a:lnSpc>
                <a:spcPct val="150000"/>
              </a:lnSpc>
            </a:pPr>
            <a:r>
              <a:rPr lang="ru-RU" sz="3000" dirty="0" smtClean="0"/>
              <a:t>самостоятельное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Тексты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000" dirty="0" smtClean="0"/>
              <a:t>с</a:t>
            </a:r>
            <a:r>
              <a:rPr lang="ru-RU" sz="3000" dirty="0" smtClean="0"/>
              <a:t>плошные (без визуальных изображений)</a:t>
            </a:r>
          </a:p>
          <a:p>
            <a:pPr>
              <a:lnSpc>
                <a:spcPct val="150000"/>
              </a:lnSpc>
            </a:pPr>
            <a:r>
              <a:rPr lang="ru-RU" sz="3000" dirty="0" err="1" smtClean="0"/>
              <a:t>н</a:t>
            </a:r>
            <a:r>
              <a:rPr lang="ru-RU" sz="3000" dirty="0" err="1" smtClean="0"/>
              <a:t>есплошные</a:t>
            </a:r>
            <a:r>
              <a:rPr lang="ru-RU" sz="3000" dirty="0" smtClean="0"/>
              <a:t> (слова и визуальные изображения в виде диаграмм, рисунков, карт, таблиц, графиков)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+mn-lt"/>
              </a:rPr>
              <a:t>Условия организации эффективного обучения чтению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000" dirty="0" smtClean="0"/>
              <a:t>Автоматизация отдельных компонентов чтения (Е.И.Заика, 1996), формирование устойчивого интереса к чтению: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отделение слов от </a:t>
            </a:r>
            <a:r>
              <a:rPr lang="ru-RU" dirty="0" err="1" smtClean="0"/>
              <a:t>псевдослов</a:t>
            </a:r>
            <a:r>
              <a:rPr lang="ru-RU" dirty="0" smtClean="0"/>
              <a:t> (</a:t>
            </a:r>
            <a:r>
              <a:rPr lang="ru-RU" i="1" dirty="0" smtClean="0"/>
              <a:t>дорога, метро, </a:t>
            </a:r>
            <a:r>
              <a:rPr lang="ru-RU" i="1" dirty="0" err="1" smtClean="0"/>
              <a:t>олубет</a:t>
            </a:r>
            <a:r>
              <a:rPr lang="ru-RU" i="1" dirty="0" smtClean="0"/>
              <a:t>, </a:t>
            </a:r>
            <a:r>
              <a:rPr lang="ru-RU" i="1" dirty="0" err="1" smtClean="0"/>
              <a:t>вунка</a:t>
            </a:r>
            <a:r>
              <a:rPr lang="ru-RU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поиск в тексте заданных слов/карточек со словами, совпадающими с эталоном (</a:t>
            </a:r>
            <a:r>
              <a:rPr lang="ru-RU" i="1" dirty="0" err="1" smtClean="0"/>
              <a:t>фломенидия</a:t>
            </a:r>
            <a:r>
              <a:rPr lang="ru-RU" i="1" dirty="0" smtClean="0"/>
              <a:t>- </a:t>
            </a:r>
            <a:r>
              <a:rPr lang="ru-RU" i="1" dirty="0" err="1" smtClean="0"/>
              <a:t>фломандия</a:t>
            </a:r>
            <a:r>
              <a:rPr lang="ru-RU" i="1" dirty="0" smtClean="0"/>
              <a:t>, </a:t>
            </a:r>
            <a:r>
              <a:rPr lang="ru-RU" i="1" dirty="0" err="1" smtClean="0"/>
              <a:t>фломенадия</a:t>
            </a:r>
            <a:r>
              <a:rPr lang="ru-RU" i="1" dirty="0" smtClean="0"/>
              <a:t>, </a:t>
            </a:r>
            <a:r>
              <a:rPr lang="ru-RU" i="1" dirty="0" err="1" smtClean="0"/>
              <a:t>флонемидия</a:t>
            </a:r>
            <a:r>
              <a:rPr lang="ru-RU" i="1" dirty="0" smtClean="0"/>
              <a:t> </a:t>
            </a:r>
            <a:r>
              <a:rPr lang="ru-RU" dirty="0" smtClean="0"/>
              <a:t>и т.д.)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восполнение пропусков букв в словах (</a:t>
            </a:r>
            <a:r>
              <a:rPr lang="ru-RU" i="1" dirty="0" smtClean="0"/>
              <a:t>испуганная </a:t>
            </a:r>
            <a:r>
              <a:rPr lang="ru-RU" i="1" dirty="0" err="1" smtClean="0"/>
              <a:t>де_вочка</a:t>
            </a:r>
            <a:r>
              <a:rPr lang="ru-RU" i="1" dirty="0" smtClean="0"/>
              <a:t> </a:t>
            </a:r>
            <a:r>
              <a:rPr lang="ru-RU" i="1" dirty="0" err="1" smtClean="0"/>
              <a:t>быстр_</a:t>
            </a:r>
            <a:r>
              <a:rPr lang="ru-RU" i="1" dirty="0" smtClean="0"/>
              <a:t> пошла по </a:t>
            </a:r>
            <a:r>
              <a:rPr lang="ru-RU" i="1" dirty="0" err="1" smtClean="0"/>
              <a:t>крут__</a:t>
            </a:r>
            <a:r>
              <a:rPr lang="ru-RU" i="1" dirty="0" smtClean="0"/>
              <a:t> дорожке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dirty="0" smtClean="0"/>
              <a:t>Восполнение пропусков слов в предложении (</a:t>
            </a:r>
            <a:r>
              <a:rPr lang="ru-RU" i="1" dirty="0" smtClean="0"/>
              <a:t>Долго ли, коротко ли шел принц по тропинке, и вот наконец </a:t>
            </a:r>
            <a:r>
              <a:rPr lang="ru-RU" i="1" dirty="0" err="1" smtClean="0"/>
              <a:t>он____________</a:t>
            </a:r>
            <a:r>
              <a:rPr lang="ru-RU" i="1" dirty="0" smtClean="0"/>
              <a:t> маленькую перекосившуюся __________ на курьих ножках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поиск смысловых несуразностей в связном тексте, где содержатся смысловые ошибки, делающие описываемую ситуацию нелепой и смешной (</a:t>
            </a:r>
            <a:r>
              <a:rPr lang="ru-RU" i="1" dirty="0" smtClean="0"/>
              <a:t>Дети не промокли под ливнем, потому что спрятались под телеграфным столбом </a:t>
            </a:r>
            <a:r>
              <a:rPr lang="ru-RU" dirty="0" smtClean="0"/>
              <a:t>или </a:t>
            </a:r>
            <a:r>
              <a:rPr lang="ru-RU" i="1" dirty="0" smtClean="0"/>
              <a:t>Поздней осенью, как обычно, буйно зацвели яблони</a:t>
            </a:r>
            <a:r>
              <a:rPr lang="ru-RU" dirty="0" smtClean="0"/>
              <a:t>)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1438"/>
          </a:xfrm>
        </p:spPr>
        <p:txBody>
          <a:bodyPr>
            <a:normAutofit fontScale="90000"/>
          </a:bodyPr>
          <a:lstStyle/>
          <a:p>
            <a:endParaRPr lang="ru-RU" sz="3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25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+mn-lt"/>
              </a:rPr>
              <a:t>Приемы осмысления теста</a:t>
            </a:r>
            <a:endParaRPr lang="ru-RU" sz="3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Постановка вопросов</a:t>
            </a:r>
            <a:r>
              <a:rPr lang="ru-RU" dirty="0" smtClean="0"/>
              <a:t> к тексту и поиск ответов на них (например, вопроса-предположения: </a:t>
            </a:r>
            <a:r>
              <a:rPr lang="ru-RU" i="1" dirty="0" smtClean="0"/>
              <a:t>«А не потому ли…, что…?» «Может быть это </a:t>
            </a:r>
            <a:r>
              <a:rPr lang="ru-RU" i="1" dirty="0" smtClean="0"/>
              <a:t>о</a:t>
            </a:r>
            <a:r>
              <a:rPr lang="ru-RU" i="1" dirty="0" smtClean="0"/>
              <a:t>бъясняется тем, что…?»)</a:t>
            </a:r>
          </a:p>
          <a:p>
            <a:pPr algn="just"/>
            <a:r>
              <a:rPr lang="ru-RU" b="1" dirty="0" smtClean="0"/>
              <a:t>Антиципация плана изложения и содержания </a:t>
            </a:r>
            <a:r>
              <a:rPr lang="ru-RU" dirty="0" smtClean="0"/>
              <a:t>(предвосхищение того, о чем и что будет сказано дальше)</a:t>
            </a:r>
          </a:p>
          <a:p>
            <a:pPr algn="just"/>
            <a:r>
              <a:rPr lang="ru-RU" b="1" dirty="0" err="1" smtClean="0"/>
              <a:t>Реципация</a:t>
            </a:r>
            <a:r>
              <a:rPr lang="ru-RU" dirty="0" smtClean="0"/>
              <a:t> (мысленное возвращение к прочитанному и повторное его осмысление)</a:t>
            </a:r>
          </a:p>
          <a:p>
            <a:pPr algn="just"/>
            <a:r>
              <a:rPr lang="ru-RU" b="1" dirty="0" smtClean="0"/>
              <a:t>Критический анализ </a:t>
            </a:r>
            <a:r>
              <a:rPr lang="ru-RU" dirty="0" smtClean="0"/>
              <a:t>(дополнение, </a:t>
            </a:r>
            <a:r>
              <a:rPr lang="ru-RU" dirty="0" smtClean="0"/>
              <a:t>сомнение или несогласие, высказывание собственной позиции, отстаивание её)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513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Чтение в составе универсальных учебных действий</vt:lpstr>
      <vt:lpstr>Чтение – сложный и многогранный процесс, предполагающий решение коммуникативных задач:</vt:lpstr>
      <vt:lpstr>Виды чтения</vt:lpstr>
      <vt:lpstr>Типы чтения</vt:lpstr>
      <vt:lpstr>Тексты</vt:lpstr>
      <vt:lpstr>Условия организации эффективного обучения чтению</vt:lpstr>
      <vt:lpstr>Слайд 7</vt:lpstr>
      <vt:lpstr>Слайд 8</vt:lpstr>
      <vt:lpstr>Приемы осмысления теста</vt:lpstr>
      <vt:lpstr>Типы вопросов (классификация Б. Блума)</vt:lpstr>
      <vt:lpstr>Составление вопросного плана</vt:lpstr>
      <vt:lpstr>Слайд 12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в составе универсальных учебных действий</dc:title>
  <dc:creator>Ирина</dc:creator>
  <cp:lastModifiedBy>Ирина</cp:lastModifiedBy>
  <cp:revision>21</cp:revision>
  <dcterms:created xsi:type="dcterms:W3CDTF">2014-12-03T16:23:24Z</dcterms:created>
  <dcterms:modified xsi:type="dcterms:W3CDTF">2014-12-03T18:23:00Z</dcterms:modified>
</cp:coreProperties>
</file>