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6" r:id="rId3"/>
    <p:sldId id="261" r:id="rId4"/>
    <p:sldId id="257" r:id="rId5"/>
    <p:sldId id="262" r:id="rId6"/>
    <p:sldId id="259" r:id="rId7"/>
    <p:sldId id="266" r:id="rId8"/>
    <p:sldId id="260" r:id="rId9"/>
    <p:sldId id="265" r:id="rId10"/>
    <p:sldId id="264" r:id="rId11"/>
    <p:sldId id="263" r:id="rId12"/>
    <p:sldId id="287" r:id="rId13"/>
    <p:sldId id="268" r:id="rId14"/>
    <p:sldId id="269" r:id="rId15"/>
    <p:sldId id="270" r:id="rId16"/>
    <p:sldId id="271" r:id="rId17"/>
    <p:sldId id="272" r:id="rId18"/>
    <p:sldId id="285" r:id="rId19"/>
    <p:sldId id="273" r:id="rId20"/>
    <p:sldId id="278" r:id="rId21"/>
    <p:sldId id="286" r:id="rId22"/>
    <p:sldId id="275" r:id="rId23"/>
    <p:sldId id="279" r:id="rId24"/>
    <p:sldId id="277" r:id="rId25"/>
    <p:sldId id="280" r:id="rId26"/>
    <p:sldId id="28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9F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63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34E51-3F30-4DD3-889E-A39F95D2145D}" type="datetimeFigureOut">
              <a:rPr lang="ru-RU" smtClean="0"/>
              <a:pPr/>
              <a:t>07.12.2014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8952B-C8B7-404E-B052-AD53FB4865E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35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C02627-EF70-46DB-8DEF-8B1472EAB43B}" type="slidenum">
              <a:rPr lang="ru-RU" smtClean="0">
                <a:latin typeface="Arial" pitchFamily="34" charset="0"/>
              </a:rPr>
              <a:pPr/>
              <a:t>5</a:t>
            </a:fld>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a:t>
            </a:r>
            <a:r>
              <a:rPr lang="ru-RU" dirty="0" smtClean="0"/>
              <a:t>нионы –</a:t>
            </a:r>
            <a:r>
              <a:rPr lang="ru-RU" baseline="0" dirty="0" smtClean="0"/>
              <a:t> это отрицательно заряженные частицы </a:t>
            </a:r>
            <a:r>
              <a:rPr lang="ru-RU" baseline="0" smtClean="0"/>
              <a:t>воздуха.</a:t>
            </a:r>
            <a:endParaRPr lang="ru-RU" dirty="0" smtClean="0"/>
          </a:p>
          <a:p>
            <a:r>
              <a:rPr lang="ru-RU" dirty="0" smtClean="0"/>
              <a:t>Катионы – это положительно заряженные частицы воздуха. </a:t>
            </a:r>
            <a:endParaRPr lang="ru-RU" dirty="0"/>
          </a:p>
        </p:txBody>
      </p:sp>
      <p:sp>
        <p:nvSpPr>
          <p:cNvPr id="4" name="Номер слайда 3"/>
          <p:cNvSpPr>
            <a:spLocks noGrp="1"/>
          </p:cNvSpPr>
          <p:nvPr>
            <p:ph type="sldNum" sz="quarter" idx="10"/>
          </p:nvPr>
        </p:nvSpPr>
        <p:spPr/>
        <p:txBody>
          <a:bodyPr/>
          <a:lstStyle/>
          <a:p>
            <a:fld id="{2448952B-C8B7-404E-B052-AD53FB4865E2}" type="slidenum">
              <a:rPr lang="ru-RU" smtClean="0"/>
              <a:pPr/>
              <a:t>16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448952B-C8B7-404E-B052-AD53FB4865E2}"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B39B07-7BF6-4D66-AED3-BA036CC223A4}" type="datetimeFigureOut">
              <a:rPr lang="ru-RU" smtClean="0"/>
              <a:pPr/>
              <a:t>07.12.2014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92079B-27C4-4104-B2B5-B83A1A299FC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39B07-7BF6-4D66-AED3-BA036CC223A4}" type="datetimeFigureOut">
              <a:rPr lang="ru-RU" smtClean="0"/>
              <a:pPr/>
              <a:t>07.12.2014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2079B-27C4-4104-B2B5-B83A1A299FC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slide" Target="slide2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1357290" y="714356"/>
            <a:ext cx="6858047" cy="5170646"/>
          </a:xfrm>
          <a:prstGeom prst="rect">
            <a:avLst/>
          </a:prstGeom>
        </p:spPr>
        <p:txBody>
          <a:bodyPr wrap="square">
            <a:spAutoFit/>
          </a:bodyPr>
          <a:lstStyle/>
          <a:p>
            <a:pPr algn="ctr"/>
            <a:r>
              <a:rPr lang="ru-RU" sz="6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Знаково-символические универсальные учебные действия</a:t>
            </a:r>
            <a:endParaRPr lang="ru-RU" sz="66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5929322" y="6215082"/>
            <a:ext cx="2952347" cy="369332"/>
          </a:xfrm>
          <a:prstGeom prst="rect">
            <a:avLst/>
          </a:prstGeom>
          <a:noFill/>
        </p:spPr>
        <p:txBody>
          <a:bodyPr wrap="none" rtlCol="0">
            <a:spAutoFit/>
          </a:bodyPr>
          <a:lstStyle/>
          <a:p>
            <a:r>
              <a:rPr lang="ru-RU" b="1" dirty="0" smtClean="0"/>
              <a:t>Котляр Светлана Артуровна</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 name="Рисунок 4" descr="Распечатать раскраску на принтере. Раскраски для детей :: Вс…"/>
          <p:cNvPicPr/>
          <p:nvPr/>
        </p:nvPicPr>
        <p:blipFill>
          <a:blip r:embed="rId3">
            <a:duotone>
              <a:schemeClr val="accent6">
                <a:shade val="45000"/>
                <a:satMod val="135000"/>
              </a:schemeClr>
              <a:prstClr val="white"/>
            </a:duotone>
          </a:blip>
          <a:srcRect b="3379"/>
          <a:stretch>
            <a:fillRect/>
          </a:stretch>
        </p:blipFill>
        <p:spPr bwMode="auto">
          <a:xfrm>
            <a:off x="1852612" y="1323941"/>
            <a:ext cx="5934098" cy="4819703"/>
          </a:xfrm>
          <a:prstGeom prst="rect">
            <a:avLst/>
          </a:prstGeom>
          <a:noFill/>
          <a:ln w="9525">
            <a:noFill/>
            <a:miter lim="800000"/>
            <a:headEnd/>
            <a:tailEnd/>
          </a:ln>
        </p:spPr>
      </p:pic>
      <p:sp>
        <p:nvSpPr>
          <p:cNvPr id="24578" name="AutoShape 2"/>
          <p:cNvSpPr>
            <a:spLocks noChangeArrowheads="1"/>
          </p:cNvSpPr>
          <p:nvPr/>
        </p:nvSpPr>
        <p:spPr bwMode="auto">
          <a:xfrm rot="-2353638">
            <a:off x="3470346" y="797116"/>
            <a:ext cx="4252912" cy="2324100"/>
          </a:xfrm>
          <a:prstGeom prst="cloudCallout">
            <a:avLst>
              <a:gd name="adj1" fmla="val -1347153"/>
              <a:gd name="adj2" fmla="val 853264"/>
            </a:avLst>
          </a:prstGeom>
          <a:gradFill rotWithShape="0">
            <a:gsLst>
              <a:gs pos="0">
                <a:srgbClr val="C2D69B"/>
              </a:gs>
              <a:gs pos="50000">
                <a:srgbClr val="9BBB59"/>
              </a:gs>
              <a:gs pos="100000">
                <a:srgbClr val="C2D69B"/>
              </a:gs>
            </a:gsLst>
            <a:lin ang="5400000" scaled="1"/>
          </a:gradFill>
          <a:ln w="12700">
            <a:solidFill>
              <a:srgbClr val="00B050"/>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rPr>
              <a:t>                                                                     </a:t>
            </a:r>
          </a:p>
          <a:p>
            <a:pPr marL="457200" marR="0" lvl="1" indent="0" algn="l" defTabSz="914400" rtl="0" eaLnBrk="1" fontAlgn="base" latinLnBrk="0" hangingPunct="1">
              <a:lnSpc>
                <a:spcPct val="100000"/>
              </a:lnSpc>
              <a:spcBef>
                <a:spcPct val="0"/>
              </a:spcBef>
              <a:spcAft>
                <a:spcPts val="1000"/>
              </a:spcAft>
              <a:buClrTx/>
              <a:buSzTx/>
              <a:buFontTx/>
              <a:buNone/>
              <a:tabLst/>
            </a:pPr>
            <a:r>
              <a:rPr lang="ru-RU" sz="1600" dirty="0">
                <a:latin typeface="Calibri" pitchFamily="34" charset="0"/>
              </a:rPr>
              <a:t> </a:t>
            </a:r>
            <a:r>
              <a:rPr lang="ru-RU" sz="1600" dirty="0" smtClean="0">
                <a:latin typeface="Calibri" pitchFamily="34" charset="0"/>
              </a:rPr>
              <a:t>                     </a:t>
            </a:r>
            <a:r>
              <a:rPr kumimoji="0" lang="ru-RU" sz="1600" b="1" i="0" u="none" strike="noStrike" cap="none" normalizeH="0" baseline="0" dirty="0" smtClean="0">
                <a:ln>
                  <a:noFill/>
                </a:ln>
                <a:solidFill>
                  <a:schemeClr val="tx1"/>
                </a:solidFill>
                <a:effectLst/>
                <a:latin typeface="Calibri" pitchFamily="34" charset="0"/>
              </a:rPr>
              <a:t>Различные</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rPr>
              <a:t>                 четырехугольники</a:t>
            </a:r>
            <a:endParaRPr kumimoji="0" lang="ru-RU" sz="1800" b="0" i="0" u="none" strike="noStrike" cap="none" normalizeH="0" baseline="0" dirty="0" smtClean="0">
              <a:ln>
                <a:noFill/>
              </a:ln>
              <a:solidFill>
                <a:schemeClr val="tx1"/>
              </a:solidFill>
              <a:effectLst/>
              <a:latin typeface="Arial" pitchFamily="34" charset="0"/>
            </a:endParaRPr>
          </a:p>
        </p:txBody>
      </p:sp>
      <p:sp>
        <p:nvSpPr>
          <p:cNvPr id="24577" name="AutoShape 1"/>
          <p:cNvSpPr>
            <a:spLocks noChangeArrowheads="1"/>
          </p:cNvSpPr>
          <p:nvPr/>
        </p:nvSpPr>
        <p:spPr bwMode="auto">
          <a:xfrm>
            <a:off x="5429256" y="1928802"/>
            <a:ext cx="2476500" cy="2009775"/>
          </a:xfrm>
          <a:prstGeom prst="cloudCallout">
            <a:avLst>
              <a:gd name="adj1" fmla="val -178847"/>
              <a:gd name="adj2" fmla="val -15972"/>
            </a:avLst>
          </a:prstGeom>
          <a:gradFill rotWithShape="0">
            <a:gsLst>
              <a:gs pos="0">
                <a:srgbClr val="C2D69B"/>
              </a:gs>
              <a:gs pos="50000">
                <a:srgbClr val="9BBB59"/>
              </a:gs>
              <a:gs pos="100000">
                <a:srgbClr val="C2D69B"/>
              </a:gs>
            </a:gsLst>
            <a:lin ang="5400000" scaled="1"/>
          </a:gradFill>
          <a:ln w="12700">
            <a:solidFill>
              <a:srgbClr val="00B050"/>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    </a:t>
            </a:r>
            <a:r>
              <a:rPr kumimoji="0" lang="ru-RU" sz="2600" b="1" i="0" u="none" strike="noStrike" cap="none" normalizeH="0" baseline="0" dirty="0" smtClean="0">
                <a:ln>
                  <a:noFill/>
                </a:ln>
                <a:solidFill>
                  <a:schemeClr val="tx1"/>
                </a:solidFill>
                <a:effectLst/>
                <a:latin typeface="Calibri" pitchFamily="34" charset="0"/>
              </a:rPr>
              <a:t>Трапеция </a:t>
            </a:r>
            <a:endParaRPr kumimoji="0" lang="ru-RU" sz="1800" b="0" i="0" u="none" strike="noStrike" cap="none" normalizeH="0" baseline="0" dirty="0" smtClean="0">
              <a:ln>
                <a:noFill/>
              </a:ln>
              <a:solidFill>
                <a:schemeClr val="tx1"/>
              </a:solidFill>
              <a:effectLst/>
              <a:latin typeface="Arial" pitchFamily="34" charset="0"/>
            </a:endParaRPr>
          </a:p>
        </p:txBody>
      </p:sp>
      <p:sp>
        <p:nvSpPr>
          <p:cNvPr id="24579" name="AutoShape 3"/>
          <p:cNvSpPr>
            <a:spLocks noChangeArrowheads="1"/>
          </p:cNvSpPr>
          <p:nvPr/>
        </p:nvSpPr>
        <p:spPr bwMode="auto">
          <a:xfrm rot="-2576191">
            <a:off x="769216" y="982709"/>
            <a:ext cx="5172075" cy="2614612"/>
          </a:xfrm>
          <a:prstGeom prst="cloudCallout">
            <a:avLst>
              <a:gd name="adj1" fmla="val -9177736"/>
              <a:gd name="adj2" fmla="val 5411495"/>
            </a:avLst>
          </a:prstGeom>
          <a:gradFill rotWithShape="0">
            <a:gsLst>
              <a:gs pos="0">
                <a:srgbClr val="C2D69B"/>
              </a:gs>
              <a:gs pos="50000">
                <a:srgbClr val="9BBB59"/>
              </a:gs>
              <a:gs pos="100000">
                <a:srgbClr val="C2D69B"/>
              </a:gs>
            </a:gsLst>
            <a:lin ang="5400000" scaled="1"/>
          </a:gradFill>
          <a:ln w="12700">
            <a:solidFill>
              <a:srgbClr val="00B050"/>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4581" name="Oval 5"/>
          <p:cNvSpPr>
            <a:spLocks noChangeArrowheads="1"/>
          </p:cNvSpPr>
          <p:nvPr/>
        </p:nvSpPr>
        <p:spPr bwMode="auto">
          <a:xfrm rot="1903833">
            <a:off x="3469917" y="1343156"/>
            <a:ext cx="409575" cy="1630363"/>
          </a:xfrm>
          <a:prstGeom prst="ellipse">
            <a:avLst/>
          </a:prstGeom>
          <a:solidFill>
            <a:srgbClr val="FFFFFF"/>
          </a:solidFill>
          <a:ln w="38100">
            <a:solidFill>
              <a:srgbClr val="974706"/>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4580" name="Text Box 4"/>
          <p:cNvSpPr txBox="1">
            <a:spLocks noChangeArrowheads="1"/>
          </p:cNvSpPr>
          <p:nvPr/>
        </p:nvSpPr>
        <p:spPr bwMode="auto">
          <a:xfrm>
            <a:off x="1428728" y="2714620"/>
            <a:ext cx="2838450" cy="530225"/>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600" b="1" i="0" u="none" strike="noStrike" cap="none" normalizeH="0" baseline="0" dirty="0" smtClean="0">
                <a:ln>
                  <a:noFill/>
                </a:ln>
                <a:solidFill>
                  <a:schemeClr val="tx1"/>
                </a:solidFill>
                <a:effectLst/>
                <a:latin typeface="Calibri" pitchFamily="34" charset="0"/>
              </a:rPr>
              <a:t>Параллелограмм </a:t>
            </a:r>
            <a:endParaRPr kumimoji="0" lang="ru-RU" sz="1800" b="0" i="0" u="none" strike="noStrike" cap="none" normalizeH="0" baseline="0" dirty="0" smtClean="0">
              <a:ln>
                <a:noFill/>
              </a:ln>
              <a:solidFill>
                <a:schemeClr val="tx1"/>
              </a:solidFill>
              <a:effectLst/>
              <a:latin typeface="Arial" pitchFamily="34" charset="0"/>
            </a:endParaRPr>
          </a:p>
        </p:txBody>
      </p:sp>
      <p:sp>
        <p:nvSpPr>
          <p:cNvPr id="24582" name="Text Box 6"/>
          <p:cNvSpPr txBox="1">
            <a:spLocks noChangeArrowheads="1"/>
          </p:cNvSpPr>
          <p:nvPr/>
        </p:nvSpPr>
        <p:spPr bwMode="auto">
          <a:xfrm>
            <a:off x="2071670" y="1571612"/>
            <a:ext cx="1619250" cy="36195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smtClean="0">
                <a:ln>
                  <a:noFill/>
                </a:ln>
                <a:solidFill>
                  <a:schemeClr val="tx1"/>
                </a:solidFill>
                <a:effectLst/>
                <a:latin typeface="Calibri" pitchFamily="34" charset="0"/>
              </a:rPr>
              <a:t>Прямоугольник </a:t>
            </a:r>
            <a:endParaRPr kumimoji="0" lang="ru-RU" sz="1800" b="0" i="0" u="none" strike="noStrike" cap="none" normalizeH="0" baseline="0" smtClean="0">
              <a:ln>
                <a:noFill/>
              </a:ln>
              <a:solidFill>
                <a:schemeClr val="tx1"/>
              </a:solidFill>
              <a:effectLst/>
              <a:latin typeface="Arial" pitchFamily="34" charset="0"/>
            </a:endParaRPr>
          </a:p>
        </p:txBody>
      </p:sp>
      <p:sp>
        <p:nvSpPr>
          <p:cNvPr id="24583" name="Text Box 7"/>
          <p:cNvSpPr txBox="1">
            <a:spLocks noChangeArrowheads="1"/>
          </p:cNvSpPr>
          <p:nvPr/>
        </p:nvSpPr>
        <p:spPr bwMode="auto">
          <a:xfrm>
            <a:off x="4286248" y="1357298"/>
            <a:ext cx="723900" cy="361950"/>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rPr>
              <a:t>Ромб</a:t>
            </a:r>
            <a:endParaRPr kumimoji="0" lang="ru-RU" sz="1800" b="0" i="0" u="none" strike="noStrike" cap="none" normalizeH="0" baseline="0" dirty="0" smtClean="0">
              <a:ln>
                <a:noFill/>
              </a:ln>
              <a:solidFill>
                <a:schemeClr val="tx1"/>
              </a:solidFill>
              <a:effectLst/>
              <a:latin typeface="Arial" pitchFamily="34" charset="0"/>
            </a:endParaRPr>
          </a:p>
        </p:txBody>
      </p:sp>
      <p:sp>
        <p:nvSpPr>
          <p:cNvPr id="24584" name="Text Box 8"/>
          <p:cNvSpPr txBox="1">
            <a:spLocks noChangeArrowheads="1"/>
          </p:cNvSpPr>
          <p:nvPr/>
        </p:nvSpPr>
        <p:spPr bwMode="auto">
          <a:xfrm>
            <a:off x="3571868" y="500042"/>
            <a:ext cx="1228725" cy="646113"/>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rPr>
              <a:t>Квадрат-… </a:t>
            </a:r>
            <a:r>
              <a:rPr kumimoji="0" lang="ru-RU" sz="1200" b="1" i="0" u="none" strike="noStrike" cap="none" normalizeH="0" baseline="0" dirty="0" smtClean="0">
                <a:ln>
                  <a:noFill/>
                </a:ln>
                <a:solidFill>
                  <a:schemeClr val="tx1"/>
                </a:solidFill>
                <a:effectLst/>
                <a:latin typeface="Calibri" pitchFamily="34" charset="0"/>
              </a:rPr>
              <a:t>нахлебник</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4" name="Рисунок 13" descr="http://59440s011.edusite.ru/DswMedia/skanirovanie0002.jpg"/>
          <p:cNvPicPr/>
          <p:nvPr/>
        </p:nvPicPr>
        <p:blipFill>
          <a:blip r:embed="rId4" cstate="print"/>
          <a:srcRect l="14603" t="42339" r="46349" b="41909"/>
          <a:stretch>
            <a:fillRect/>
          </a:stretch>
        </p:blipFill>
        <p:spPr bwMode="auto">
          <a:xfrm>
            <a:off x="1571604" y="3286124"/>
            <a:ext cx="1714511" cy="642941"/>
          </a:xfrm>
          <a:prstGeom prst="rect">
            <a:avLst/>
          </a:prstGeom>
          <a:noFill/>
          <a:ln w="9525">
            <a:noFill/>
            <a:miter lim="800000"/>
            <a:headEnd/>
            <a:tailEnd/>
          </a:ln>
        </p:spPr>
      </p:pic>
      <p:pic>
        <p:nvPicPr>
          <p:cNvPr id="15" name="Рисунок 14" descr="http://59440s011.edusite.ru/DswMedia/skanirovanie0002.jpg"/>
          <p:cNvPicPr/>
          <p:nvPr/>
        </p:nvPicPr>
        <p:blipFill>
          <a:blip r:embed="rId5" cstate="print"/>
          <a:srcRect l="3922" t="19110" r="71237" b="63179"/>
          <a:stretch>
            <a:fillRect/>
          </a:stretch>
        </p:blipFill>
        <p:spPr bwMode="auto">
          <a:xfrm>
            <a:off x="2285984" y="1928802"/>
            <a:ext cx="1000132" cy="571504"/>
          </a:xfrm>
          <a:prstGeom prst="rect">
            <a:avLst/>
          </a:prstGeom>
          <a:noFill/>
          <a:ln w="9525">
            <a:noFill/>
            <a:miter lim="800000"/>
            <a:headEnd/>
            <a:tailEnd/>
          </a:ln>
        </p:spPr>
      </p:pic>
      <p:pic>
        <p:nvPicPr>
          <p:cNvPr id="16" name="Рисунок 15" descr="http://59440s011.edusite.ru/DswMedia/skanirovanie0002.jpg"/>
          <p:cNvPicPr/>
          <p:nvPr/>
        </p:nvPicPr>
        <p:blipFill>
          <a:blip r:embed="rId6" cstate="print"/>
          <a:srcRect l="32001" t="19110" r="38235" b="65111"/>
          <a:stretch>
            <a:fillRect/>
          </a:stretch>
        </p:blipFill>
        <p:spPr bwMode="auto">
          <a:xfrm>
            <a:off x="3929058" y="1785926"/>
            <a:ext cx="928694" cy="571504"/>
          </a:xfrm>
          <a:prstGeom prst="rect">
            <a:avLst/>
          </a:prstGeom>
          <a:noFill/>
          <a:ln w="9525">
            <a:noFill/>
            <a:miter lim="800000"/>
            <a:headEnd/>
            <a:tailEnd/>
          </a:ln>
        </p:spPr>
      </p:pic>
      <p:pic>
        <p:nvPicPr>
          <p:cNvPr id="17" name="Рисунок 16" descr="http://59440s011.edusite.ru/DswMedia/skanirovanie0002.jpg"/>
          <p:cNvPicPr/>
          <p:nvPr/>
        </p:nvPicPr>
        <p:blipFill>
          <a:blip r:embed="rId7" cstate="print"/>
          <a:srcRect l="62063" t="33176" r="5397" b="53531"/>
          <a:stretch>
            <a:fillRect/>
          </a:stretch>
        </p:blipFill>
        <p:spPr bwMode="auto">
          <a:xfrm>
            <a:off x="5857884" y="3071810"/>
            <a:ext cx="1428760" cy="428628"/>
          </a:xfrm>
          <a:prstGeom prst="rect">
            <a:avLst/>
          </a:prstGeom>
          <a:noFill/>
          <a:ln w="9525">
            <a:noFill/>
            <a:miter lim="800000"/>
            <a:headEnd/>
            <a:tailEnd/>
          </a:ln>
        </p:spPr>
      </p:pic>
      <p:sp>
        <p:nvSpPr>
          <p:cNvPr id="24585" name="Text Box 9"/>
          <p:cNvSpPr txBox="1">
            <a:spLocks noChangeArrowheads="1"/>
          </p:cNvSpPr>
          <p:nvPr/>
        </p:nvSpPr>
        <p:spPr bwMode="auto">
          <a:xfrm>
            <a:off x="3643306" y="5286388"/>
            <a:ext cx="2295525" cy="419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rPr>
              <a:t>Четырехугольники </a:t>
            </a:r>
            <a:endParaRPr kumimoji="0" lang="ru-RU" sz="1800" b="0" i="0" u="none" strike="noStrike" cap="none" normalizeH="0" baseline="0" dirty="0" smtClean="0">
              <a:ln>
                <a:noFill/>
              </a:ln>
              <a:solidFill>
                <a:schemeClr val="tx1"/>
              </a:solidFill>
              <a:effectLst/>
              <a:latin typeface="Arial" pitchFamily="34" charset="0"/>
            </a:endParaRPr>
          </a:p>
        </p:txBody>
      </p:sp>
      <p:sp>
        <p:nvSpPr>
          <p:cNvPr id="24586" name="Rectangle 10"/>
          <p:cNvSpPr>
            <a:spLocks noChangeArrowheads="1"/>
          </p:cNvSpPr>
          <p:nvPr/>
        </p:nvSpPr>
        <p:spPr bwMode="auto">
          <a:xfrm>
            <a:off x="714348" y="6000768"/>
            <a:ext cx="8001056"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Times New Roman" pitchFamily="18" charset="0"/>
                <a:cs typeface="Times New Roman" pitchFamily="18" charset="0"/>
              </a:rPr>
              <a:t>Генеалогическое древо четырехугольников</a:t>
            </a:r>
            <a:endParaRPr kumimoji="0" lang="ru-RU" sz="3200" b="1" i="0" u="none"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5601" name="Rectangle 1"/>
          <p:cNvSpPr>
            <a:spLocks noChangeArrowheads="1"/>
          </p:cNvSpPr>
          <p:nvPr/>
        </p:nvSpPr>
        <p:spPr bwMode="auto">
          <a:xfrm>
            <a:off x="928662" y="500042"/>
            <a:ext cx="7500958"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Times New Roman" pitchFamily="18" charset="0"/>
                <a:cs typeface="Times New Roman" pitchFamily="18" charset="0"/>
              </a:rPr>
              <a:t>Таблично - матричная опора.</a:t>
            </a:r>
            <a:endPar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Применяемые в преподавании </a:t>
            </a:r>
            <a:r>
              <a:rPr kumimoji="0" lang="ru-RU"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таблично </a:t>
            </a:r>
            <a:r>
              <a:rPr kumimoji="0" lang="ru-RU"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матричные опоры способствуют закреплению уже изученного материала. Благодаря готовой «сетке» объяснение материала не занимает много времени и помогает хорошо усвоить материал. Таблично – матричная опора позволяет показать взаимосвязь и соподчинение понятий. При этом эффект достигается не только при повторении и закреплении материала, но и при систематизации знаний учащихся.</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9218" name="Rectangle 4"/>
          <p:cNvSpPr>
            <a:spLocks noChangeArrowheads="1"/>
          </p:cNvSpPr>
          <p:nvPr/>
        </p:nvSpPr>
        <p:spPr bwMode="auto">
          <a:xfrm>
            <a:off x="3348038" y="188913"/>
            <a:ext cx="3168650" cy="1152525"/>
          </a:xfrm>
          <a:prstGeom prst="rect">
            <a:avLst/>
          </a:prstGeom>
          <a:ln w="38100">
            <a:solidFill>
              <a:schemeClr val="accent6">
                <a:lumMod val="50000"/>
              </a:schemeClr>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endParaRPr lang="ru-RU">
              <a:solidFill>
                <a:srgbClr val="33CCFF"/>
              </a:solidFill>
            </a:endParaRPr>
          </a:p>
        </p:txBody>
      </p:sp>
      <p:sp>
        <p:nvSpPr>
          <p:cNvPr id="9219" name="Rectangle 5"/>
          <p:cNvSpPr>
            <a:spLocks noChangeArrowheads="1"/>
          </p:cNvSpPr>
          <p:nvPr/>
        </p:nvSpPr>
        <p:spPr bwMode="auto">
          <a:xfrm>
            <a:off x="5929322" y="3929066"/>
            <a:ext cx="2808287" cy="1223963"/>
          </a:xfrm>
          <a:prstGeom prst="rect">
            <a:avLst/>
          </a:prstGeom>
          <a:ln w="38100">
            <a:solidFill>
              <a:schemeClr val="accent6">
                <a:lumMod val="50000"/>
              </a:schemeClr>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9220" name="Rectangle 6"/>
          <p:cNvSpPr>
            <a:spLocks noChangeArrowheads="1"/>
          </p:cNvSpPr>
          <p:nvPr/>
        </p:nvSpPr>
        <p:spPr bwMode="auto">
          <a:xfrm>
            <a:off x="785786" y="3929066"/>
            <a:ext cx="2951162" cy="1222375"/>
          </a:xfrm>
          <a:prstGeom prst="rect">
            <a:avLst/>
          </a:prstGeom>
          <a:ln w="38100">
            <a:solidFill>
              <a:schemeClr val="accent6">
                <a:lumMod val="50000"/>
              </a:schemeClr>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ru-RU"/>
          </a:p>
        </p:txBody>
      </p:sp>
      <p:sp>
        <p:nvSpPr>
          <p:cNvPr id="20487" name="Text Box 7"/>
          <p:cNvSpPr txBox="1">
            <a:spLocks noChangeArrowheads="1"/>
          </p:cNvSpPr>
          <p:nvPr/>
        </p:nvSpPr>
        <p:spPr bwMode="auto">
          <a:xfrm>
            <a:off x="3929058" y="428604"/>
            <a:ext cx="2370144" cy="584775"/>
          </a:xfrm>
          <a:prstGeom prst="rect">
            <a:avLst/>
          </a:prstGeom>
          <a:noFill/>
          <a:ln w="9525">
            <a:noFill/>
            <a:miter lim="800000"/>
            <a:headEnd/>
            <a:tailEnd/>
          </a:ln>
        </p:spPr>
        <p:txBody>
          <a:bodyPr wrap="square">
            <a:spAutoFit/>
          </a:bodyPr>
          <a:lstStyle/>
          <a:p>
            <a:pPr>
              <a:spcBef>
                <a:spcPct val="50000"/>
              </a:spcBef>
              <a:defRPr/>
            </a:pPr>
            <a:r>
              <a:rPr lang="ru-RU" sz="32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Жидкость</a:t>
            </a:r>
            <a:endParaRPr lang="ru-RU" sz="32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20488" name="Text Box 8"/>
          <p:cNvSpPr txBox="1">
            <a:spLocks noChangeArrowheads="1"/>
          </p:cNvSpPr>
          <p:nvPr/>
        </p:nvSpPr>
        <p:spPr bwMode="auto">
          <a:xfrm>
            <a:off x="928662" y="4214818"/>
            <a:ext cx="2593975" cy="584775"/>
          </a:xfrm>
          <a:prstGeom prst="rect">
            <a:avLst/>
          </a:prstGeom>
          <a:noFill/>
          <a:ln w="9525">
            <a:noFill/>
            <a:miter lim="800000"/>
            <a:headEnd/>
            <a:tailEnd/>
          </a:ln>
        </p:spPr>
        <p:txBody>
          <a:bodyPr>
            <a:spAutoFit/>
          </a:bodyPr>
          <a:lstStyle/>
          <a:p>
            <a:pPr algn="ctr">
              <a:spcBef>
                <a:spcPct val="50000"/>
              </a:spcBef>
              <a:defRPr/>
            </a:pPr>
            <a:r>
              <a:rPr lang="ru-RU" sz="32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Твердое тело</a:t>
            </a:r>
          </a:p>
        </p:txBody>
      </p:sp>
      <p:sp>
        <p:nvSpPr>
          <p:cNvPr id="20489" name="Text Box 9"/>
          <p:cNvSpPr txBox="1">
            <a:spLocks noChangeArrowheads="1"/>
          </p:cNvSpPr>
          <p:nvPr/>
        </p:nvSpPr>
        <p:spPr bwMode="auto">
          <a:xfrm>
            <a:off x="6429388" y="4143380"/>
            <a:ext cx="2089150" cy="646331"/>
          </a:xfrm>
          <a:prstGeom prst="rect">
            <a:avLst/>
          </a:prstGeom>
          <a:noFill/>
          <a:ln w="9525">
            <a:noFill/>
            <a:miter lim="800000"/>
            <a:headEnd/>
            <a:tailEnd/>
          </a:ln>
        </p:spPr>
        <p:txBody>
          <a:bodyPr>
            <a:spAutoFit/>
          </a:bodyPr>
          <a:lstStyle/>
          <a:p>
            <a:pPr algn="ctr">
              <a:spcBef>
                <a:spcPct val="50000"/>
              </a:spcBef>
              <a:defRPr/>
            </a:pPr>
            <a:r>
              <a:rPr lang="ru-RU" sz="36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Газ</a:t>
            </a:r>
            <a:endParaRPr lang="ru-RU" sz="36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9224" name="Line 11"/>
          <p:cNvSpPr>
            <a:spLocks noChangeShapeType="1"/>
          </p:cNvSpPr>
          <p:nvPr/>
        </p:nvSpPr>
        <p:spPr bwMode="auto">
          <a:xfrm flipV="1">
            <a:off x="2195513" y="1341438"/>
            <a:ext cx="1728787" cy="2592387"/>
          </a:xfrm>
          <a:prstGeom prst="line">
            <a:avLst/>
          </a:prstGeom>
          <a:noFill/>
          <a:ln w="38100">
            <a:solidFill>
              <a:schemeClr val="tx1"/>
            </a:solidFill>
            <a:round/>
            <a:headEnd/>
            <a:tailEnd type="triangle" w="med" len="med"/>
          </a:ln>
        </p:spPr>
        <p:txBody>
          <a:bodyPr/>
          <a:lstStyle/>
          <a:p>
            <a:endParaRPr lang="ru-RU"/>
          </a:p>
        </p:txBody>
      </p:sp>
      <p:sp>
        <p:nvSpPr>
          <p:cNvPr id="9225" name="Line 12"/>
          <p:cNvSpPr>
            <a:spLocks noChangeShapeType="1"/>
          </p:cNvSpPr>
          <p:nvPr/>
        </p:nvSpPr>
        <p:spPr bwMode="auto">
          <a:xfrm flipH="1">
            <a:off x="2987675" y="1341438"/>
            <a:ext cx="1584325" cy="2590800"/>
          </a:xfrm>
          <a:prstGeom prst="line">
            <a:avLst/>
          </a:prstGeom>
          <a:noFill/>
          <a:ln w="38100">
            <a:solidFill>
              <a:schemeClr val="tx1"/>
            </a:solidFill>
            <a:round/>
            <a:headEnd/>
            <a:tailEnd type="triangle" w="med" len="med"/>
          </a:ln>
        </p:spPr>
        <p:txBody>
          <a:bodyPr/>
          <a:lstStyle/>
          <a:p>
            <a:endParaRPr lang="ru-RU"/>
          </a:p>
        </p:txBody>
      </p:sp>
      <p:sp>
        <p:nvSpPr>
          <p:cNvPr id="9226" name="Line 13"/>
          <p:cNvSpPr>
            <a:spLocks noChangeShapeType="1"/>
          </p:cNvSpPr>
          <p:nvPr/>
        </p:nvSpPr>
        <p:spPr bwMode="auto">
          <a:xfrm>
            <a:off x="3857620" y="4357694"/>
            <a:ext cx="2016125" cy="0"/>
          </a:xfrm>
          <a:prstGeom prst="line">
            <a:avLst/>
          </a:prstGeom>
          <a:noFill/>
          <a:ln w="38100">
            <a:solidFill>
              <a:schemeClr val="tx1"/>
            </a:solidFill>
            <a:round/>
            <a:headEnd/>
            <a:tailEnd type="triangle" w="med" len="med"/>
          </a:ln>
        </p:spPr>
        <p:txBody>
          <a:bodyPr/>
          <a:lstStyle/>
          <a:p>
            <a:endParaRPr lang="ru-RU"/>
          </a:p>
        </p:txBody>
      </p:sp>
      <p:sp>
        <p:nvSpPr>
          <p:cNvPr id="9227" name="Line 14"/>
          <p:cNvSpPr>
            <a:spLocks noChangeShapeType="1"/>
          </p:cNvSpPr>
          <p:nvPr/>
        </p:nvSpPr>
        <p:spPr bwMode="auto">
          <a:xfrm flipH="1">
            <a:off x="3857620" y="4714884"/>
            <a:ext cx="2017712" cy="0"/>
          </a:xfrm>
          <a:prstGeom prst="line">
            <a:avLst/>
          </a:prstGeom>
          <a:noFill/>
          <a:ln w="38100">
            <a:solidFill>
              <a:schemeClr val="tx1"/>
            </a:solidFill>
            <a:round/>
            <a:headEnd/>
            <a:tailEnd type="triangle" w="med" len="med"/>
          </a:ln>
        </p:spPr>
        <p:txBody>
          <a:bodyPr/>
          <a:lstStyle/>
          <a:p>
            <a:endParaRPr lang="ru-RU"/>
          </a:p>
        </p:txBody>
      </p:sp>
      <p:sp>
        <p:nvSpPr>
          <p:cNvPr id="9228" name="Line 15"/>
          <p:cNvSpPr>
            <a:spLocks noChangeShapeType="1"/>
          </p:cNvSpPr>
          <p:nvPr/>
        </p:nvSpPr>
        <p:spPr bwMode="auto">
          <a:xfrm flipH="1" flipV="1">
            <a:off x="5867400" y="1341438"/>
            <a:ext cx="2233613" cy="2592387"/>
          </a:xfrm>
          <a:prstGeom prst="line">
            <a:avLst/>
          </a:prstGeom>
          <a:noFill/>
          <a:ln w="38100">
            <a:solidFill>
              <a:schemeClr val="tx1"/>
            </a:solidFill>
            <a:round/>
            <a:headEnd/>
            <a:tailEnd type="triangle" w="med" len="med"/>
          </a:ln>
        </p:spPr>
        <p:txBody>
          <a:bodyPr/>
          <a:lstStyle/>
          <a:p>
            <a:endParaRPr lang="ru-RU"/>
          </a:p>
        </p:txBody>
      </p:sp>
      <p:sp>
        <p:nvSpPr>
          <p:cNvPr id="9229" name="Line 16"/>
          <p:cNvSpPr>
            <a:spLocks noChangeShapeType="1"/>
          </p:cNvSpPr>
          <p:nvPr/>
        </p:nvSpPr>
        <p:spPr bwMode="auto">
          <a:xfrm>
            <a:off x="5148263" y="1341438"/>
            <a:ext cx="2232025" cy="2590800"/>
          </a:xfrm>
          <a:prstGeom prst="line">
            <a:avLst/>
          </a:prstGeom>
          <a:noFill/>
          <a:ln w="38100">
            <a:solidFill>
              <a:schemeClr val="tx1"/>
            </a:solidFill>
            <a:round/>
            <a:headEnd/>
            <a:tailEnd type="triangle" w="med" len="med"/>
          </a:ln>
        </p:spPr>
        <p:txBody>
          <a:bodyPr/>
          <a:lstStyle/>
          <a:p>
            <a:endParaRPr lang="ru-RU"/>
          </a:p>
        </p:txBody>
      </p:sp>
      <p:sp>
        <p:nvSpPr>
          <p:cNvPr id="20497" name="Text Box 17"/>
          <p:cNvSpPr txBox="1">
            <a:spLocks noChangeArrowheads="1"/>
          </p:cNvSpPr>
          <p:nvPr/>
        </p:nvSpPr>
        <p:spPr bwMode="auto">
          <a:xfrm rot="18083797">
            <a:off x="2656619" y="2369671"/>
            <a:ext cx="2665696" cy="523220"/>
          </a:xfrm>
          <a:prstGeom prst="rect">
            <a:avLst/>
          </a:prstGeom>
          <a:noFill/>
          <a:ln w="9525">
            <a:noFill/>
            <a:miter lim="800000"/>
            <a:headEnd/>
            <a:tailEnd/>
          </a:ln>
        </p:spPr>
        <p:txBody>
          <a:bodyPr wrap="square">
            <a:spAutoFit/>
          </a:bodyPr>
          <a:lstStyle/>
          <a:p>
            <a:pPr>
              <a:spcBef>
                <a:spcPct val="50000"/>
              </a:spcBef>
              <a:defRPr/>
            </a:pPr>
            <a:r>
              <a:rPr lang="ru-RU" sz="2800" dirty="0">
                <a:ln>
                  <a:solidFill>
                    <a:sysClr val="windowText" lastClr="000000"/>
                  </a:solidFill>
                </a:ln>
                <a:solidFill>
                  <a:srgbClr val="0000FF"/>
                </a:solidFill>
                <a:hlinkClick r:id="rId3" action="ppaction://hlinksldjump"/>
              </a:rPr>
              <a:t>кристаллизация</a:t>
            </a:r>
            <a:endParaRPr lang="ru-RU" sz="2800" dirty="0">
              <a:ln>
                <a:solidFill>
                  <a:sysClr val="windowText" lastClr="000000"/>
                </a:solidFill>
              </a:ln>
              <a:solidFill>
                <a:srgbClr val="0000FF"/>
              </a:solidFill>
            </a:endParaRPr>
          </a:p>
        </p:txBody>
      </p:sp>
      <p:sp>
        <p:nvSpPr>
          <p:cNvPr id="20499" name="Rectangle 19"/>
          <p:cNvSpPr>
            <a:spLocks noChangeArrowheads="1"/>
          </p:cNvSpPr>
          <p:nvPr/>
        </p:nvSpPr>
        <p:spPr bwMode="auto">
          <a:xfrm rot="-3385785">
            <a:off x="1528763" y="2413000"/>
            <a:ext cx="2405062" cy="522288"/>
          </a:xfrm>
          <a:prstGeom prst="rect">
            <a:avLst/>
          </a:prstGeom>
          <a:noFill/>
          <a:ln w="9525">
            <a:noFill/>
            <a:miter lim="800000"/>
            <a:headEnd/>
            <a:tailEnd/>
          </a:ln>
        </p:spPr>
        <p:txBody>
          <a:bodyPr>
            <a:spAutoFit/>
          </a:bodyPr>
          <a:lstStyle/>
          <a:p>
            <a:pPr algn="ctr"/>
            <a:r>
              <a:rPr lang="ru-RU" sz="2800" dirty="0">
                <a:solidFill>
                  <a:srgbClr val="0000FF"/>
                </a:solidFill>
              </a:rPr>
              <a:t>плавление</a:t>
            </a:r>
          </a:p>
        </p:txBody>
      </p:sp>
      <p:sp>
        <p:nvSpPr>
          <p:cNvPr id="20500" name="Text Box 20"/>
          <p:cNvSpPr txBox="1">
            <a:spLocks noChangeArrowheads="1"/>
          </p:cNvSpPr>
          <p:nvPr/>
        </p:nvSpPr>
        <p:spPr bwMode="auto">
          <a:xfrm rot="2961279">
            <a:off x="4555841" y="2434663"/>
            <a:ext cx="3136900" cy="523220"/>
          </a:xfrm>
          <a:prstGeom prst="rect">
            <a:avLst/>
          </a:prstGeom>
          <a:noFill/>
          <a:ln w="9525">
            <a:noFill/>
            <a:miter lim="800000"/>
            <a:headEnd/>
            <a:tailEnd/>
          </a:ln>
        </p:spPr>
        <p:txBody>
          <a:bodyPr>
            <a:spAutoFit/>
          </a:bodyPr>
          <a:lstStyle/>
          <a:p>
            <a:pPr algn="ctr">
              <a:spcBef>
                <a:spcPct val="50000"/>
              </a:spcBef>
            </a:pPr>
            <a:r>
              <a:rPr lang="ru-RU" sz="2800" dirty="0">
                <a:solidFill>
                  <a:srgbClr val="0000FF"/>
                </a:solidFill>
              </a:rPr>
              <a:t>парообразование</a:t>
            </a:r>
          </a:p>
        </p:txBody>
      </p:sp>
      <p:sp>
        <p:nvSpPr>
          <p:cNvPr id="20501" name="Text Box 21"/>
          <p:cNvSpPr txBox="1">
            <a:spLocks noChangeArrowheads="1"/>
          </p:cNvSpPr>
          <p:nvPr/>
        </p:nvSpPr>
        <p:spPr bwMode="auto">
          <a:xfrm rot="3016744">
            <a:off x="6056356" y="2321163"/>
            <a:ext cx="2374964" cy="523220"/>
          </a:xfrm>
          <a:prstGeom prst="rect">
            <a:avLst/>
          </a:prstGeom>
          <a:noFill/>
          <a:ln w="9525">
            <a:noFill/>
            <a:miter lim="800000"/>
            <a:headEnd/>
            <a:tailEnd/>
          </a:ln>
        </p:spPr>
        <p:txBody>
          <a:bodyPr wrap="square">
            <a:spAutoFit/>
          </a:bodyPr>
          <a:lstStyle/>
          <a:p>
            <a:pPr algn="ctr">
              <a:spcBef>
                <a:spcPct val="50000"/>
              </a:spcBef>
              <a:defRPr/>
            </a:pPr>
            <a:r>
              <a:rPr lang="ru-RU" sz="2800" dirty="0">
                <a:ln>
                  <a:solidFill>
                    <a:sysClr val="windowText" lastClr="000000"/>
                  </a:solidFill>
                </a:ln>
                <a:solidFill>
                  <a:srgbClr val="000066"/>
                </a:solidFill>
                <a:hlinkClick r:id="rId4" action="ppaction://hlinksldjump"/>
              </a:rPr>
              <a:t>конденсация</a:t>
            </a:r>
            <a:endParaRPr lang="ru-RU" sz="2800" dirty="0">
              <a:ln>
                <a:solidFill>
                  <a:sysClr val="windowText" lastClr="000000"/>
                </a:solidFill>
              </a:ln>
              <a:solidFill>
                <a:srgbClr val="000066"/>
              </a:solidFill>
            </a:endParaRPr>
          </a:p>
        </p:txBody>
      </p:sp>
      <p:sp>
        <p:nvSpPr>
          <p:cNvPr id="20503" name="Text Box 23"/>
          <p:cNvSpPr txBox="1">
            <a:spLocks noChangeArrowheads="1"/>
          </p:cNvSpPr>
          <p:nvPr/>
        </p:nvSpPr>
        <p:spPr bwMode="auto">
          <a:xfrm>
            <a:off x="3786182" y="4643446"/>
            <a:ext cx="2087562" cy="461665"/>
          </a:xfrm>
          <a:prstGeom prst="rect">
            <a:avLst/>
          </a:prstGeom>
          <a:noFill/>
          <a:ln w="9525">
            <a:noFill/>
            <a:miter lim="800000"/>
            <a:headEnd/>
            <a:tailEnd/>
          </a:ln>
        </p:spPr>
        <p:txBody>
          <a:bodyPr>
            <a:spAutoFit/>
          </a:bodyPr>
          <a:lstStyle/>
          <a:p>
            <a:pPr>
              <a:spcBef>
                <a:spcPct val="50000"/>
              </a:spcBef>
              <a:defRPr/>
            </a:pPr>
            <a:r>
              <a:rPr lang="ru-RU" sz="2400" dirty="0">
                <a:ln>
                  <a:solidFill>
                    <a:sysClr val="windowText" lastClr="000000"/>
                  </a:solidFill>
                </a:ln>
                <a:hlinkClick r:id="rId5" action="ppaction://hlinksldjump"/>
              </a:rPr>
              <a:t>десублимация</a:t>
            </a:r>
            <a:endParaRPr lang="ru-RU" sz="2400" dirty="0">
              <a:ln>
                <a:solidFill>
                  <a:sysClr val="windowText" lastClr="000000"/>
                </a:solidFill>
              </a:ln>
            </a:endParaRPr>
          </a:p>
        </p:txBody>
      </p:sp>
      <p:sp>
        <p:nvSpPr>
          <p:cNvPr id="20504" name="Rectangle 24"/>
          <p:cNvSpPr>
            <a:spLocks noChangeArrowheads="1"/>
          </p:cNvSpPr>
          <p:nvPr/>
        </p:nvSpPr>
        <p:spPr bwMode="auto">
          <a:xfrm rot="10800000" flipV="1">
            <a:off x="177800" y="5143512"/>
            <a:ext cx="8966200" cy="1938992"/>
          </a:xfrm>
          <a:prstGeom prst="rect">
            <a:avLst/>
          </a:prstGeom>
          <a:noFill/>
          <a:ln w="9525">
            <a:noFill/>
            <a:miter lim="800000"/>
            <a:headEnd/>
            <a:tailEnd/>
          </a:ln>
          <a:effectLst/>
        </p:spPr>
        <p:txBody>
          <a:bodyPr>
            <a:spAutoFit/>
          </a:bodyPr>
          <a:lstStyle/>
          <a:p>
            <a:pPr algn="ctr">
              <a:defRPr/>
            </a:pPr>
            <a:r>
              <a:rPr lang="ru-RU" sz="32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Существует шесть процессов, которые определяют варианты перехода вещества из одного агрегатного состояния в другое.</a:t>
            </a:r>
          </a:p>
          <a:p>
            <a:pPr>
              <a:defRPr/>
            </a:pPr>
            <a:endParaRPr lang="ru-RU" sz="2400" dirty="0">
              <a:solidFill>
                <a:srgbClr val="0000FF"/>
              </a:solidFill>
              <a:effectLst>
                <a:outerShdw blurRad="38100" dist="38100" dir="2700000" algn="tl">
                  <a:srgbClr val="C0C0C0"/>
                </a:outerShdw>
              </a:effectLst>
            </a:endParaRPr>
          </a:p>
        </p:txBody>
      </p:sp>
      <p:sp>
        <p:nvSpPr>
          <p:cNvPr id="21" name="TextBox 20"/>
          <p:cNvSpPr txBox="1">
            <a:spLocks noChangeArrowheads="1"/>
          </p:cNvSpPr>
          <p:nvPr/>
        </p:nvSpPr>
        <p:spPr bwMode="auto">
          <a:xfrm>
            <a:off x="3929058" y="3929066"/>
            <a:ext cx="2099998" cy="523220"/>
          </a:xfrm>
          <a:prstGeom prst="rect">
            <a:avLst/>
          </a:prstGeom>
          <a:noFill/>
          <a:ln w="9525">
            <a:noFill/>
            <a:miter lim="800000"/>
            <a:headEnd/>
            <a:tailEnd/>
          </a:ln>
        </p:spPr>
        <p:txBody>
          <a:bodyPr wrap="none">
            <a:spAutoFit/>
          </a:bodyPr>
          <a:lstStyle/>
          <a:p>
            <a:r>
              <a:rPr lang="ru-RU" sz="2800" dirty="0">
                <a:solidFill>
                  <a:srgbClr val="0000FF"/>
                </a:solidFill>
              </a:rPr>
              <a:t>сублимация</a:t>
            </a:r>
            <a:r>
              <a:rPr lang="ru-RU" sz="2400" dirty="0">
                <a:solidFill>
                  <a:srgbClr val="0000FF"/>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0721" name="Rectangle 1"/>
          <p:cNvSpPr>
            <a:spLocks noChangeArrowheads="1"/>
          </p:cNvSpPr>
          <p:nvPr/>
        </p:nvSpPr>
        <p:spPr bwMode="auto">
          <a:xfrm>
            <a:off x="642910" y="714356"/>
            <a:ext cx="807246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800" b="0" i="0" u="none" strike="noStrike" cap="none" normalizeH="0" baseline="0" dirty="0" smtClean="0">
                <a:ln>
                  <a:noFill/>
                </a:ln>
                <a:solidFill>
                  <a:srgbClr val="000000"/>
                </a:solidFill>
                <a:effectLst/>
                <a:ea typeface="Times New Roman" pitchFamily="18" charset="0"/>
                <a:cs typeface="Times New Roman" pitchFamily="18" charset="0"/>
              </a:rPr>
              <a:t>  Опорные сигналы – это средство наглядности, содержащую необходимую для долговременного запоминания учебную информацию, оформленную при помощи особого языка, разработанного учителем или учениками, при помощи всего доступного арсенала математической символики (числа, буквы, формулы, стрелки, геометрические фигуры и т. д.).</a:t>
            </a:r>
            <a:endParaRPr kumimoji="0" lang="ru-RU" sz="2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Times New Roman" pitchFamily="18" charset="0"/>
                <a:cs typeface="Times New Roman" pitchFamily="18" charset="0"/>
              </a:rPr>
              <a:t>     В опорные сигналы закладывается яркий образ, главная мысль раздела или темы.</a:t>
            </a:r>
            <a:endParaRPr kumimoji="0" lang="ru-RU" sz="2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Times New Roman" pitchFamily="18" charset="0"/>
                <a:cs typeface="Times New Roman" pitchFamily="18" charset="0"/>
              </a:rPr>
              <a:t>    Опорные сигналы использую при изучении нового материала, для закрепления и систематизации знаний.</a:t>
            </a:r>
            <a:endParaRPr kumimoji="0" lang="ru-RU" sz="2800" b="0" i="0" u="none" strike="noStrike" cap="none" normalizeH="0" baseline="0" dirty="0" smtClean="0">
              <a:ln>
                <a:noFill/>
              </a:ln>
              <a:solidFill>
                <a:schemeClr val="tx1"/>
              </a:solidFill>
              <a:effectLst/>
            </a:endParaRPr>
          </a:p>
        </p:txBody>
      </p:sp>
      <p:sp>
        <p:nvSpPr>
          <p:cNvPr id="6" name="Прямоугольник 5"/>
          <p:cNvSpPr/>
          <p:nvPr/>
        </p:nvSpPr>
        <p:spPr>
          <a:xfrm>
            <a:off x="2643174" y="142852"/>
            <a:ext cx="4225837" cy="707886"/>
          </a:xfrm>
          <a:prstGeom prst="rect">
            <a:avLst/>
          </a:prstGeom>
        </p:spPr>
        <p:txBody>
          <a:bodyPr wrap="none">
            <a:spAutoFit/>
          </a:bodyPr>
          <a:lstStyle/>
          <a:p>
            <a:pPr algn="ctr"/>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pitchFamily="18" charset="0"/>
                <a:cs typeface="Times New Roman" pitchFamily="18" charset="0"/>
              </a:rPr>
              <a:t>Опорные сигналы</a:t>
            </a:r>
            <a:endParaRPr lang="ru-RU" sz="4000" b="1" u="sng"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 name="Рисунок 4"/>
          <p:cNvPicPr/>
          <p:nvPr/>
        </p:nvPicPr>
        <p:blipFill>
          <a:blip r:embed="rId3"/>
          <a:srcRect l="19762" r="19766"/>
          <a:stretch>
            <a:fillRect/>
          </a:stretch>
        </p:blipFill>
        <p:spPr bwMode="auto">
          <a:xfrm>
            <a:off x="2071670" y="285728"/>
            <a:ext cx="5286412" cy="6215106"/>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928662" y="1164134"/>
            <a:ext cx="7643866" cy="5693866"/>
          </a:xfrm>
          <a:prstGeom prst="rect">
            <a:avLst/>
          </a:prstGeom>
        </p:spPr>
        <p:txBody>
          <a:bodyPr wrap="square">
            <a:spAutoFit/>
          </a:bodyPr>
          <a:lstStyle/>
          <a:p>
            <a:pPr algn="ctr"/>
            <a:r>
              <a:rPr lang="ru-RU" sz="2800" dirty="0"/>
              <a:t>Приём - «КЛАСТЕР» помогает развитию умений вырабатывать собственное мнение на основе различных наблюдений, опыта, содействует самообразовательной деятельности учащихся, умению самостоятельно решать проблемы и работать в группе, активизирует учебную деятельность. У детей есть возможность исправления, редактирования работ. Такие уроки дают учащимся возможность проявить себя, показать свое видение предложенных тем и проблем, дают большую свободу творческого поиска. </a:t>
            </a:r>
            <a:br>
              <a:rPr lang="ru-RU" sz="2800" dirty="0"/>
            </a:br>
            <a:endParaRPr lang="ru-RU" sz="2800" dirty="0"/>
          </a:p>
        </p:txBody>
      </p:sp>
      <p:sp>
        <p:nvSpPr>
          <p:cNvPr id="6" name="Прямоугольник 5"/>
          <p:cNvSpPr/>
          <p:nvPr/>
        </p:nvSpPr>
        <p:spPr>
          <a:xfrm>
            <a:off x="3428992" y="357166"/>
            <a:ext cx="2138406" cy="707886"/>
          </a:xfrm>
          <a:prstGeom prst="rect">
            <a:avLst/>
          </a:prstGeom>
        </p:spPr>
        <p:txBody>
          <a:bodyPr wrap="none">
            <a:spAutoFit/>
          </a:bodyPr>
          <a:lstStyle/>
          <a:p>
            <a:r>
              <a:rPr lang="ru-RU" sz="4000" b="1" u="sng"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КЛАСТЕР</a:t>
            </a:r>
            <a:endParaRPr lang="ru-RU" sz="4000" b="1" u="sng"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pic>
        <p:nvPicPr>
          <p:cNvPr id="5" name="Рисунок 4" descr="Технология работы с текстом на уроках математики и физики"/>
          <p:cNvPicPr/>
          <p:nvPr/>
        </p:nvPicPr>
        <p:blipFill>
          <a:blip r:embed="rId4"/>
          <a:srcRect/>
          <a:stretch>
            <a:fillRect/>
          </a:stretch>
        </p:blipFill>
        <p:spPr bwMode="auto">
          <a:xfrm>
            <a:off x="1000100" y="428604"/>
            <a:ext cx="7572428"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3793" name="Rectangle 1"/>
          <p:cNvSpPr>
            <a:spLocks noChangeArrowheads="1"/>
          </p:cNvSpPr>
          <p:nvPr/>
        </p:nvSpPr>
        <p:spPr bwMode="auto">
          <a:xfrm>
            <a:off x="785786" y="357166"/>
            <a:ext cx="77867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sng" strike="noStrike" normalizeH="0" baseline="0" dirty="0" err="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Times New Roman" pitchFamily="18" charset="0"/>
                <a:cs typeface="Times New Roman" pitchFamily="18" charset="0"/>
              </a:rPr>
              <a:t>Метаплан</a:t>
            </a:r>
            <a:endPar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Times New Roman" pitchFamily="18" charset="0"/>
              </a:rPr>
              <a:t> настолько универсальная техника, что ее можно применять практически на всех этапах урока. </a:t>
            </a:r>
            <a:endParaRPr kumimoji="0" lang="ru-RU" sz="2800" b="0" i="0" u="none" strike="noStrike" cap="none" normalizeH="0" baseline="0" dirty="0" smtClean="0">
              <a:ln>
                <a:noFill/>
              </a:ln>
              <a:solidFill>
                <a:schemeClr val="tx1"/>
              </a:solidFill>
              <a:effectLst/>
            </a:endParaRPr>
          </a:p>
        </p:txBody>
      </p:sp>
      <p:sp>
        <p:nvSpPr>
          <p:cNvPr id="6" name="Прямоугольник 5"/>
          <p:cNvSpPr/>
          <p:nvPr/>
        </p:nvSpPr>
        <p:spPr>
          <a:xfrm>
            <a:off x="857224" y="2274838"/>
            <a:ext cx="7572428" cy="3108543"/>
          </a:xfrm>
          <a:prstGeom prst="rect">
            <a:avLst/>
          </a:prstGeom>
        </p:spPr>
        <p:txBody>
          <a:bodyPr wrap="square">
            <a:spAutoFit/>
          </a:bodyPr>
          <a:lstStyle/>
          <a:p>
            <a:pPr algn="ctr"/>
            <a:r>
              <a:rPr lang="ru-RU" sz="2800" dirty="0"/>
              <a:t>В ходе изучения нового материала можно строить на доске иерархические структуры: типы, виды, классы и т.д., или заполнять импровизированные таблицы: столбцы и строки. Смысл в том, что когда информация возникает на доске последовательно, она лучше усваивается, да и ошибок меньше в конспекте.</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graphicFrame>
        <p:nvGraphicFramePr>
          <p:cNvPr id="6" name="Group 297"/>
          <p:cNvGraphicFramePr>
            <a:graphicFrameLocks noGrp="1"/>
          </p:cNvGraphicFramePr>
          <p:nvPr/>
        </p:nvGraphicFramePr>
        <p:xfrm>
          <a:off x="500033" y="1000107"/>
          <a:ext cx="8215371" cy="5429290"/>
        </p:xfrm>
        <a:graphic>
          <a:graphicData uri="http://schemas.openxmlformats.org/drawingml/2006/table">
            <a:tbl>
              <a:tblPr/>
              <a:tblGrid>
                <a:gridCol w="1195782"/>
                <a:gridCol w="1130403"/>
                <a:gridCol w="1102840"/>
                <a:gridCol w="1285884"/>
                <a:gridCol w="1357322"/>
                <a:gridCol w="2143140"/>
              </a:tblGrid>
              <a:tr h="10852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600" b="0" i="0" u="none" strike="noStrike" cap="none" normalizeH="0" baseline="0" dirty="0" smtClean="0">
                          <a:ln>
                            <a:noFill/>
                          </a:ln>
                          <a:solidFill>
                            <a:schemeClr val="tx1"/>
                          </a:solidFill>
                          <a:effectLst/>
                          <a:latin typeface="Arial" charset="0"/>
                        </a:rPr>
                        <a:t>Название такта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600" b="0" i="0" u="none" strike="noStrike" cap="none" normalizeH="0" baseline="0" dirty="0" smtClean="0">
                          <a:ln>
                            <a:noFill/>
                          </a:ln>
                          <a:solidFill>
                            <a:schemeClr val="tx1"/>
                          </a:solidFill>
                          <a:effectLst/>
                          <a:latin typeface="Arial" charset="0"/>
                        </a:rPr>
                        <a:t>Движение поршня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600" b="0" i="0" u="none" strike="noStrike" cap="none" normalizeH="0" baseline="0" smtClean="0">
                          <a:ln>
                            <a:noFill/>
                          </a:ln>
                          <a:solidFill>
                            <a:schemeClr val="tx1"/>
                          </a:solidFill>
                          <a:effectLst/>
                          <a:latin typeface="Arial" charset="0"/>
                        </a:rPr>
                        <a:t>1 клапан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600" b="0" i="0" u="none" strike="noStrike" cap="none" normalizeH="0" baseline="0" smtClean="0">
                          <a:ln>
                            <a:noFill/>
                          </a:ln>
                          <a:solidFill>
                            <a:schemeClr val="tx1"/>
                          </a:solidFill>
                          <a:effectLst/>
                          <a:latin typeface="Arial" charset="0"/>
                        </a:rPr>
                        <a:t>2 клапан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600" b="0" i="0" u="none" strike="noStrike" cap="none" normalizeH="0" baseline="0" dirty="0" smtClean="0">
                          <a:ln>
                            <a:noFill/>
                          </a:ln>
                          <a:solidFill>
                            <a:schemeClr val="tx1"/>
                          </a:solidFill>
                          <a:effectLst/>
                          <a:latin typeface="Arial" charset="0"/>
                        </a:rPr>
                        <a:t>Что происходит</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6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2000" b="1" i="0" u="none" strike="noStrike" cap="none" normalizeH="0" baseline="0" dirty="0" smtClean="0">
                          <a:ln>
                            <a:noFill/>
                          </a:ln>
                          <a:solidFill>
                            <a:schemeClr val="tx1"/>
                          </a:solidFill>
                          <a:effectLst/>
                          <a:latin typeface="Arial" charset="0"/>
                        </a:rPr>
                        <a:t>Впуск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2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800" b="1" i="0" u="none" strike="noStrike" cap="none" normalizeH="0" baseline="0" dirty="0" smtClean="0">
                          <a:ln>
                            <a:noFill/>
                          </a:ln>
                          <a:solidFill>
                            <a:schemeClr val="tx1"/>
                          </a:solidFill>
                          <a:effectLst/>
                          <a:latin typeface="Arial" charset="0"/>
                        </a:rPr>
                        <a:t>Сжатие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6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600" b="1" i="0" u="none" strike="noStrike" cap="none" normalizeH="0" baseline="0" dirty="0" smtClean="0">
                          <a:ln>
                            <a:noFill/>
                          </a:ln>
                          <a:solidFill>
                            <a:schemeClr val="tx1"/>
                          </a:solidFill>
                          <a:effectLst/>
                          <a:latin typeface="Arial" charset="0"/>
                        </a:rPr>
                        <a:t>Рабочий ход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2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800" b="1" i="0" u="none" strike="noStrike" cap="none" normalizeH="0" baseline="0" dirty="0" smtClean="0">
                          <a:ln>
                            <a:noFill/>
                          </a:ln>
                          <a:solidFill>
                            <a:schemeClr val="tx1"/>
                          </a:solidFill>
                          <a:effectLst/>
                          <a:latin typeface="Arial" charset="0"/>
                        </a:rPr>
                        <a:t>Выпуск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Прямоугольник 6"/>
          <p:cNvSpPr/>
          <p:nvPr/>
        </p:nvSpPr>
        <p:spPr>
          <a:xfrm>
            <a:off x="1785918" y="285728"/>
            <a:ext cx="571504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pPr>
            <a:r>
              <a:rPr lang="ru-RU" sz="3200" b="1" dirty="0"/>
              <a:t>Заполнить таблицу</a:t>
            </a:r>
          </a:p>
        </p:txBody>
      </p:sp>
      <p:pic>
        <p:nvPicPr>
          <p:cNvPr id="8" name="Picture 341" descr="12"/>
          <p:cNvPicPr>
            <a:picLocks noChangeAspect="1" noChangeArrowheads="1"/>
          </p:cNvPicPr>
          <p:nvPr/>
        </p:nvPicPr>
        <p:blipFill>
          <a:blip r:embed="rId4"/>
          <a:srcRect/>
          <a:stretch>
            <a:fillRect/>
          </a:stretch>
        </p:blipFill>
        <p:spPr bwMode="auto">
          <a:xfrm>
            <a:off x="571472" y="2143116"/>
            <a:ext cx="1071570" cy="1027079"/>
          </a:xfrm>
          <a:prstGeom prst="rect">
            <a:avLst/>
          </a:prstGeom>
          <a:noFill/>
          <a:ln w="28575">
            <a:solidFill>
              <a:schemeClr val="tx1"/>
            </a:solidFill>
          </a:ln>
        </p:spPr>
      </p:pic>
      <p:pic>
        <p:nvPicPr>
          <p:cNvPr id="9" name="Picture 342" descr="CIMG2350"/>
          <p:cNvPicPr>
            <a:picLocks noChangeAspect="1" noChangeArrowheads="1"/>
          </p:cNvPicPr>
          <p:nvPr/>
        </p:nvPicPr>
        <p:blipFill>
          <a:blip r:embed="rId5"/>
          <a:srcRect/>
          <a:stretch>
            <a:fillRect/>
          </a:stretch>
        </p:blipFill>
        <p:spPr bwMode="auto">
          <a:xfrm>
            <a:off x="571472" y="3214686"/>
            <a:ext cx="1071570" cy="1003303"/>
          </a:xfrm>
          <a:prstGeom prst="rect">
            <a:avLst/>
          </a:prstGeom>
          <a:noFill/>
          <a:ln w="28575">
            <a:solidFill>
              <a:schemeClr val="tx1"/>
            </a:solidFill>
          </a:ln>
        </p:spPr>
      </p:pic>
      <p:pic>
        <p:nvPicPr>
          <p:cNvPr id="10" name="Picture 343" descr="CIMG2351"/>
          <p:cNvPicPr>
            <a:picLocks noChangeAspect="1" noChangeArrowheads="1"/>
          </p:cNvPicPr>
          <p:nvPr/>
        </p:nvPicPr>
        <p:blipFill>
          <a:blip r:embed="rId6"/>
          <a:srcRect/>
          <a:stretch>
            <a:fillRect/>
          </a:stretch>
        </p:blipFill>
        <p:spPr bwMode="auto">
          <a:xfrm>
            <a:off x="571472" y="4286256"/>
            <a:ext cx="1071570" cy="1071570"/>
          </a:xfrm>
          <a:prstGeom prst="rect">
            <a:avLst/>
          </a:prstGeom>
          <a:noFill/>
          <a:ln w="28575">
            <a:solidFill>
              <a:schemeClr val="tx1"/>
            </a:solidFill>
          </a:ln>
        </p:spPr>
      </p:pic>
      <p:pic>
        <p:nvPicPr>
          <p:cNvPr id="11" name="Picture 344" descr="CIMG2352"/>
          <p:cNvPicPr>
            <a:picLocks noChangeAspect="1" noChangeArrowheads="1"/>
          </p:cNvPicPr>
          <p:nvPr/>
        </p:nvPicPr>
        <p:blipFill>
          <a:blip r:embed="rId7"/>
          <a:srcRect/>
          <a:stretch>
            <a:fillRect/>
          </a:stretch>
        </p:blipFill>
        <p:spPr bwMode="auto">
          <a:xfrm>
            <a:off x="571472" y="5429264"/>
            <a:ext cx="1087120" cy="985857"/>
          </a:xfrm>
          <a:prstGeom prst="rect">
            <a:avLst/>
          </a:prstGeom>
          <a:noFill/>
          <a:ln w="28575">
            <a:solidFill>
              <a:schemeClr val="tx1"/>
            </a:solidFill>
          </a:ln>
        </p:spPr>
      </p:pic>
      <p:sp>
        <p:nvSpPr>
          <p:cNvPr id="12" name="Text Box 345"/>
          <p:cNvSpPr txBox="1">
            <a:spLocks noChangeArrowheads="1"/>
          </p:cNvSpPr>
          <p:nvPr/>
        </p:nvSpPr>
        <p:spPr bwMode="auto">
          <a:xfrm>
            <a:off x="3000365" y="2357430"/>
            <a:ext cx="857256"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pPr>
            <a:r>
              <a:rPr lang="ru-RU" sz="2400" dirty="0">
                <a:latin typeface="Times New Roman" pitchFamily="18" charset="0"/>
              </a:rPr>
              <a:t>вниз</a:t>
            </a:r>
          </a:p>
        </p:txBody>
      </p:sp>
      <p:sp>
        <p:nvSpPr>
          <p:cNvPr id="13" name="Text Box 349"/>
          <p:cNvSpPr txBox="1">
            <a:spLocks noChangeArrowheads="1"/>
          </p:cNvSpPr>
          <p:nvPr/>
        </p:nvSpPr>
        <p:spPr bwMode="auto">
          <a:xfrm>
            <a:off x="4000496" y="2357430"/>
            <a:ext cx="1152525"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pPr>
            <a:r>
              <a:rPr lang="ru-RU" sz="2400" dirty="0">
                <a:latin typeface="Times New Roman" pitchFamily="18" charset="0"/>
              </a:rPr>
              <a:t>открыт</a:t>
            </a:r>
          </a:p>
        </p:txBody>
      </p:sp>
      <p:sp>
        <p:nvSpPr>
          <p:cNvPr id="14" name="Text Box 354"/>
          <p:cNvSpPr txBox="1">
            <a:spLocks noChangeArrowheads="1"/>
          </p:cNvSpPr>
          <p:nvPr/>
        </p:nvSpPr>
        <p:spPr bwMode="auto">
          <a:xfrm>
            <a:off x="5286380" y="2357430"/>
            <a:ext cx="1152525"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pPr>
            <a:r>
              <a:rPr lang="ru-RU" sz="2400" dirty="0">
                <a:latin typeface="Times New Roman" pitchFamily="18" charset="0"/>
              </a:rPr>
              <a:t>закрыт</a:t>
            </a:r>
          </a:p>
        </p:txBody>
      </p:sp>
      <p:sp>
        <p:nvSpPr>
          <p:cNvPr id="15" name="Text Box 357"/>
          <p:cNvSpPr txBox="1">
            <a:spLocks noChangeArrowheads="1"/>
          </p:cNvSpPr>
          <p:nvPr/>
        </p:nvSpPr>
        <p:spPr bwMode="auto">
          <a:xfrm>
            <a:off x="6572264" y="2285992"/>
            <a:ext cx="2071702"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pPr>
            <a:r>
              <a:rPr lang="ru-RU" sz="2000" dirty="0">
                <a:latin typeface="Times New Roman" pitchFamily="18" charset="0"/>
              </a:rPr>
              <a:t>Всасывание горючей смеси</a:t>
            </a:r>
          </a:p>
        </p:txBody>
      </p:sp>
      <p:sp>
        <p:nvSpPr>
          <p:cNvPr id="16" name="Text Box 346"/>
          <p:cNvSpPr txBox="1">
            <a:spLocks noChangeArrowheads="1"/>
          </p:cNvSpPr>
          <p:nvPr/>
        </p:nvSpPr>
        <p:spPr bwMode="auto">
          <a:xfrm>
            <a:off x="2928926" y="3500438"/>
            <a:ext cx="928694"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pPr>
            <a:r>
              <a:rPr lang="ru-RU" sz="2400" dirty="0">
                <a:latin typeface="Times New Roman" pitchFamily="18" charset="0"/>
              </a:rPr>
              <a:t>вверх</a:t>
            </a:r>
          </a:p>
        </p:txBody>
      </p:sp>
      <p:sp>
        <p:nvSpPr>
          <p:cNvPr id="17" name="Text Box 351"/>
          <p:cNvSpPr txBox="1">
            <a:spLocks noChangeArrowheads="1"/>
          </p:cNvSpPr>
          <p:nvPr/>
        </p:nvSpPr>
        <p:spPr bwMode="auto">
          <a:xfrm>
            <a:off x="4000496" y="3500438"/>
            <a:ext cx="1152525"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pPr>
            <a:r>
              <a:rPr lang="ru-RU" sz="2400" dirty="0">
                <a:latin typeface="Times New Roman" pitchFamily="18" charset="0"/>
              </a:rPr>
              <a:t>закрыт</a:t>
            </a:r>
          </a:p>
        </p:txBody>
      </p:sp>
      <p:sp>
        <p:nvSpPr>
          <p:cNvPr id="18" name="Text Box 355"/>
          <p:cNvSpPr txBox="1">
            <a:spLocks noChangeArrowheads="1"/>
          </p:cNvSpPr>
          <p:nvPr/>
        </p:nvSpPr>
        <p:spPr bwMode="auto">
          <a:xfrm>
            <a:off x="5286380" y="3500438"/>
            <a:ext cx="1152525"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pPr>
            <a:r>
              <a:rPr lang="ru-RU" sz="2400" dirty="0">
                <a:latin typeface="Times New Roman" pitchFamily="18" charset="0"/>
              </a:rPr>
              <a:t>закрыт</a:t>
            </a:r>
          </a:p>
        </p:txBody>
      </p:sp>
      <p:sp>
        <p:nvSpPr>
          <p:cNvPr id="19" name="Text Box 358"/>
          <p:cNvSpPr txBox="1">
            <a:spLocks noChangeArrowheads="1"/>
          </p:cNvSpPr>
          <p:nvPr/>
        </p:nvSpPr>
        <p:spPr bwMode="auto">
          <a:xfrm>
            <a:off x="6572264" y="3214686"/>
            <a:ext cx="2089150" cy="10156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pPr>
            <a:r>
              <a:rPr lang="ru-RU" sz="2000" dirty="0">
                <a:latin typeface="Times New Roman" pitchFamily="18" charset="0"/>
              </a:rPr>
              <a:t>Сжатие горючей смеси и воспламенение</a:t>
            </a:r>
          </a:p>
        </p:txBody>
      </p:sp>
      <p:sp>
        <p:nvSpPr>
          <p:cNvPr id="20" name="Text Box 347"/>
          <p:cNvSpPr txBox="1">
            <a:spLocks noChangeArrowheads="1"/>
          </p:cNvSpPr>
          <p:nvPr/>
        </p:nvSpPr>
        <p:spPr bwMode="auto">
          <a:xfrm>
            <a:off x="2928926" y="4572008"/>
            <a:ext cx="942969"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ru-RU" sz="2400" dirty="0">
                <a:latin typeface="Times New Roman" pitchFamily="18" charset="0"/>
              </a:rPr>
              <a:t>вниз</a:t>
            </a:r>
          </a:p>
        </p:txBody>
      </p:sp>
      <p:sp>
        <p:nvSpPr>
          <p:cNvPr id="21" name="Text Box 352"/>
          <p:cNvSpPr txBox="1">
            <a:spLocks noChangeArrowheads="1"/>
          </p:cNvSpPr>
          <p:nvPr/>
        </p:nvSpPr>
        <p:spPr bwMode="auto">
          <a:xfrm>
            <a:off x="4000496" y="4572008"/>
            <a:ext cx="1152525"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pPr>
            <a:r>
              <a:rPr lang="ru-RU" sz="2400" dirty="0">
                <a:latin typeface="Times New Roman" pitchFamily="18" charset="0"/>
              </a:rPr>
              <a:t>закрыт</a:t>
            </a:r>
          </a:p>
        </p:txBody>
      </p:sp>
      <p:sp>
        <p:nvSpPr>
          <p:cNvPr id="22" name="Text Box 356"/>
          <p:cNvSpPr txBox="1">
            <a:spLocks noChangeArrowheads="1"/>
          </p:cNvSpPr>
          <p:nvPr/>
        </p:nvSpPr>
        <p:spPr bwMode="auto">
          <a:xfrm>
            <a:off x="5286380" y="4572008"/>
            <a:ext cx="1152525"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pPr>
            <a:r>
              <a:rPr lang="ru-RU" sz="2400" dirty="0">
                <a:latin typeface="Times New Roman" pitchFamily="18" charset="0"/>
              </a:rPr>
              <a:t>закрыт</a:t>
            </a:r>
          </a:p>
        </p:txBody>
      </p:sp>
      <p:sp>
        <p:nvSpPr>
          <p:cNvPr id="23" name="Text Box 359"/>
          <p:cNvSpPr txBox="1">
            <a:spLocks noChangeArrowheads="1"/>
          </p:cNvSpPr>
          <p:nvPr/>
        </p:nvSpPr>
        <p:spPr bwMode="auto">
          <a:xfrm>
            <a:off x="6572264" y="4286256"/>
            <a:ext cx="2071702" cy="10156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ru-RU" sz="2000" dirty="0">
                <a:latin typeface="Times New Roman" pitchFamily="18" charset="0"/>
              </a:rPr>
              <a:t>Газы выталкивают поршень</a:t>
            </a:r>
          </a:p>
        </p:txBody>
      </p:sp>
      <p:sp>
        <p:nvSpPr>
          <p:cNvPr id="24" name="Text Box 348"/>
          <p:cNvSpPr txBox="1">
            <a:spLocks noChangeArrowheads="1"/>
          </p:cNvSpPr>
          <p:nvPr/>
        </p:nvSpPr>
        <p:spPr bwMode="auto">
          <a:xfrm>
            <a:off x="2928926" y="5643578"/>
            <a:ext cx="942969"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ru-RU" sz="2400" dirty="0">
                <a:latin typeface="Times New Roman" pitchFamily="18" charset="0"/>
              </a:rPr>
              <a:t>вверх</a:t>
            </a:r>
          </a:p>
        </p:txBody>
      </p:sp>
      <p:sp>
        <p:nvSpPr>
          <p:cNvPr id="25" name="Text Box 353"/>
          <p:cNvSpPr txBox="1">
            <a:spLocks noChangeArrowheads="1"/>
          </p:cNvSpPr>
          <p:nvPr/>
        </p:nvSpPr>
        <p:spPr bwMode="auto">
          <a:xfrm>
            <a:off x="4000496" y="5643578"/>
            <a:ext cx="1152525"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ctr">
              <a:spcBef>
                <a:spcPct val="50000"/>
              </a:spcBef>
            </a:pPr>
            <a:r>
              <a:rPr lang="ru-RU" sz="2400" dirty="0">
                <a:latin typeface="Times New Roman" pitchFamily="18" charset="0"/>
              </a:rPr>
              <a:t>закрыт</a:t>
            </a:r>
          </a:p>
        </p:txBody>
      </p:sp>
      <p:sp>
        <p:nvSpPr>
          <p:cNvPr id="26" name="Text Box 350"/>
          <p:cNvSpPr txBox="1">
            <a:spLocks noChangeArrowheads="1"/>
          </p:cNvSpPr>
          <p:nvPr/>
        </p:nvSpPr>
        <p:spPr bwMode="auto">
          <a:xfrm>
            <a:off x="5286380" y="5643578"/>
            <a:ext cx="1152525"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ctr">
              <a:spcBef>
                <a:spcPct val="50000"/>
              </a:spcBef>
            </a:pPr>
            <a:r>
              <a:rPr lang="ru-RU" sz="2400" dirty="0">
                <a:latin typeface="Times New Roman" pitchFamily="18" charset="0"/>
              </a:rPr>
              <a:t>открыт</a:t>
            </a:r>
          </a:p>
        </p:txBody>
      </p:sp>
      <p:sp>
        <p:nvSpPr>
          <p:cNvPr id="27" name="Text Box 360"/>
          <p:cNvSpPr txBox="1">
            <a:spLocks noChangeArrowheads="1"/>
          </p:cNvSpPr>
          <p:nvPr/>
        </p:nvSpPr>
        <p:spPr bwMode="auto">
          <a:xfrm>
            <a:off x="6572264" y="5357826"/>
            <a:ext cx="2071702" cy="1015663"/>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ru-RU" sz="2000" dirty="0">
                <a:latin typeface="Times New Roman" pitchFamily="18" charset="0"/>
              </a:rPr>
              <a:t>Выброс отработанных газов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6"/>
                                        </p:tgtEl>
                                        <p:attrNameLst>
                                          <p:attrName>r</p:attrName>
                                        </p:attrNameLst>
                                      </p:cBhvr>
                                    </p:animRot>
                                  </p:childTnLst>
                                </p:cTn>
                              </p:par>
                            </p:childTnLst>
                          </p:cTn>
                        </p:par>
                        <p:par>
                          <p:cTn id="7" fill="hold">
                            <p:stCondLst>
                              <p:cond delay="500"/>
                            </p:stCondLst>
                            <p:childTnLst>
                              <p:par>
                                <p:cTn id="8" presetID="39" presetClass="entr" presetSubtype="0" accel="10000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childTnLst>
                                </p:cTn>
                              </p:par>
                              <p:par>
                                <p:cTn id="14" presetID="39" presetClass="entr" presetSubtype="0" accel="10000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childTnLst>
                                </p:cTn>
                              </p:par>
                              <p:par>
                                <p:cTn id="20" presetID="39" presetClass="entr" presetSubtype="0" ac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childTnLst>
                                </p:cTn>
                              </p:par>
                              <p:par>
                                <p:cTn id="26" presetID="39" presetClass="entr" presetSubtype="0" accel="10000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1150"/>
                            </p:stCondLst>
                            <p:childTnLst>
                              <p:par>
                                <p:cTn id="41" presetID="31" presetClass="entr" presetSubtype="0" fill="hold" grpId="0" nodeType="afterEffect">
                                  <p:stCondLst>
                                    <p:cond delay="0"/>
                                  </p:stCondLst>
                                  <p:iterate type="lt">
                                    <p:tmPct val="5000"/>
                                  </p:iterate>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par>
                          <p:cTn id="47" fill="hold">
                            <p:stCondLst>
                              <p:cond delay="2400"/>
                            </p:stCondLst>
                            <p:childTnLst>
                              <p:par>
                                <p:cTn id="48" presetID="31" presetClass="entr" presetSubtype="0" fill="hold" grpId="0" nodeType="afterEffect">
                                  <p:stCondLst>
                                    <p:cond delay="0"/>
                                  </p:stCondLst>
                                  <p:iterate type="lt">
                                    <p:tmPct val="5000"/>
                                  </p:iterate>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 calcmode="lin" valueType="num">
                                      <p:cBhvr>
                                        <p:cTn id="52" dur="1000" fill="hold"/>
                                        <p:tgtEl>
                                          <p:spTgt spid="14"/>
                                        </p:tgtEl>
                                        <p:attrNameLst>
                                          <p:attrName>style.rotation</p:attrName>
                                        </p:attrNameLst>
                                      </p:cBhvr>
                                      <p:tavLst>
                                        <p:tav tm="0">
                                          <p:val>
                                            <p:fltVal val="90"/>
                                          </p:val>
                                        </p:tav>
                                        <p:tav tm="100000">
                                          <p:val>
                                            <p:fltVal val="0"/>
                                          </p:val>
                                        </p:tav>
                                      </p:tavLst>
                                    </p:anim>
                                    <p:animEffect transition="in" filter="fade">
                                      <p:cBhvr>
                                        <p:cTn id="53" dur="1000"/>
                                        <p:tgtEl>
                                          <p:spTgt spid="14"/>
                                        </p:tgtEl>
                                      </p:cBhvr>
                                    </p:animEffect>
                                  </p:childTnLst>
                                </p:cTn>
                              </p:par>
                            </p:childTnLst>
                          </p:cTn>
                        </p:par>
                        <p:par>
                          <p:cTn id="54" fill="hold">
                            <p:stCondLst>
                              <p:cond delay="3650"/>
                            </p:stCondLst>
                            <p:childTnLst>
                              <p:par>
                                <p:cTn id="55" presetID="31" presetClass="entr" presetSubtype="0" fill="hold" grpId="0" nodeType="afterEffect">
                                  <p:stCondLst>
                                    <p:cond delay="0"/>
                                  </p:stCondLst>
                                  <p:iterate type="lt">
                                    <p:tmPct val="5000"/>
                                  </p:iterate>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2000"/>
                                        <p:tgtEl>
                                          <p:spTgt spid="16"/>
                                        </p:tgtEl>
                                      </p:cBhvr>
                                    </p:animEffect>
                                    <p:anim calcmode="lin" valueType="num">
                                      <p:cBhvr>
                                        <p:cTn id="66" dur="2000" fill="hold"/>
                                        <p:tgtEl>
                                          <p:spTgt spid="16"/>
                                        </p:tgtEl>
                                        <p:attrNameLst>
                                          <p:attrName>style.rotation</p:attrName>
                                        </p:attrNameLst>
                                      </p:cBhvr>
                                      <p:tavLst>
                                        <p:tav tm="0">
                                          <p:val>
                                            <p:fltVal val="720"/>
                                          </p:val>
                                        </p:tav>
                                        <p:tav tm="100000">
                                          <p:val>
                                            <p:fltVal val="0"/>
                                          </p:val>
                                        </p:tav>
                                      </p:tavLst>
                                    </p:anim>
                                    <p:anim calcmode="lin" valueType="num">
                                      <p:cBhvr>
                                        <p:cTn id="67" dur="2000" fill="hold"/>
                                        <p:tgtEl>
                                          <p:spTgt spid="16"/>
                                        </p:tgtEl>
                                        <p:attrNameLst>
                                          <p:attrName>ppt_h</p:attrName>
                                        </p:attrNameLst>
                                      </p:cBhvr>
                                      <p:tavLst>
                                        <p:tav tm="0">
                                          <p:val>
                                            <p:fltVal val="0"/>
                                          </p:val>
                                        </p:tav>
                                        <p:tav tm="100000">
                                          <p:val>
                                            <p:strVal val="#ppt_h"/>
                                          </p:val>
                                        </p:tav>
                                      </p:tavLst>
                                    </p:anim>
                                    <p:anim calcmode="lin" valueType="num">
                                      <p:cBhvr>
                                        <p:cTn id="68" dur="2000" fill="hold"/>
                                        <p:tgtEl>
                                          <p:spTgt spid="16"/>
                                        </p:tgtEl>
                                        <p:attrNameLst>
                                          <p:attrName>ppt_w</p:attrName>
                                        </p:attrNameLst>
                                      </p:cBhvr>
                                      <p:tavLst>
                                        <p:tav tm="0">
                                          <p:val>
                                            <p:fltVal val="0"/>
                                          </p:val>
                                        </p:tav>
                                        <p:tav tm="100000">
                                          <p:val>
                                            <p:strVal val="#ppt_w"/>
                                          </p:val>
                                        </p:tav>
                                      </p:tavLst>
                                    </p:anim>
                                  </p:childTnLst>
                                </p:cTn>
                              </p:par>
                            </p:childTnLst>
                          </p:cTn>
                        </p:par>
                        <p:par>
                          <p:cTn id="69" fill="hold">
                            <p:stCondLst>
                              <p:cond delay="2000"/>
                            </p:stCondLst>
                            <p:childTnLst>
                              <p:par>
                                <p:cTn id="70" presetID="35"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000"/>
                                        <p:tgtEl>
                                          <p:spTgt spid="17"/>
                                        </p:tgtEl>
                                      </p:cBhvr>
                                    </p:animEffect>
                                    <p:anim calcmode="lin" valueType="num">
                                      <p:cBhvr>
                                        <p:cTn id="73" dur="2000" fill="hold"/>
                                        <p:tgtEl>
                                          <p:spTgt spid="17"/>
                                        </p:tgtEl>
                                        <p:attrNameLst>
                                          <p:attrName>style.rotation</p:attrName>
                                        </p:attrNameLst>
                                      </p:cBhvr>
                                      <p:tavLst>
                                        <p:tav tm="0">
                                          <p:val>
                                            <p:fltVal val="720"/>
                                          </p:val>
                                        </p:tav>
                                        <p:tav tm="100000">
                                          <p:val>
                                            <p:fltVal val="0"/>
                                          </p:val>
                                        </p:tav>
                                      </p:tavLst>
                                    </p:anim>
                                    <p:anim calcmode="lin" valueType="num">
                                      <p:cBhvr>
                                        <p:cTn id="74" dur="2000" fill="hold"/>
                                        <p:tgtEl>
                                          <p:spTgt spid="17"/>
                                        </p:tgtEl>
                                        <p:attrNameLst>
                                          <p:attrName>ppt_h</p:attrName>
                                        </p:attrNameLst>
                                      </p:cBhvr>
                                      <p:tavLst>
                                        <p:tav tm="0">
                                          <p:val>
                                            <p:fltVal val="0"/>
                                          </p:val>
                                        </p:tav>
                                        <p:tav tm="100000">
                                          <p:val>
                                            <p:strVal val="#ppt_h"/>
                                          </p:val>
                                        </p:tav>
                                      </p:tavLst>
                                    </p:anim>
                                    <p:anim calcmode="lin" valueType="num">
                                      <p:cBhvr>
                                        <p:cTn id="75" dur="2000" fill="hold"/>
                                        <p:tgtEl>
                                          <p:spTgt spid="17"/>
                                        </p:tgtEl>
                                        <p:attrNameLst>
                                          <p:attrName>ppt_w</p:attrName>
                                        </p:attrNameLst>
                                      </p:cBhvr>
                                      <p:tavLst>
                                        <p:tav tm="0">
                                          <p:val>
                                            <p:fltVal val="0"/>
                                          </p:val>
                                        </p:tav>
                                        <p:tav tm="100000">
                                          <p:val>
                                            <p:strVal val="#ppt_w"/>
                                          </p:val>
                                        </p:tav>
                                      </p:tavLst>
                                    </p:anim>
                                  </p:childTnLst>
                                </p:cTn>
                              </p:par>
                            </p:childTnLst>
                          </p:cTn>
                        </p:par>
                        <p:par>
                          <p:cTn id="76" fill="hold">
                            <p:stCondLst>
                              <p:cond delay="4000"/>
                            </p:stCondLst>
                            <p:childTnLst>
                              <p:par>
                                <p:cTn id="77" presetID="35"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000"/>
                                        <p:tgtEl>
                                          <p:spTgt spid="18"/>
                                        </p:tgtEl>
                                      </p:cBhvr>
                                    </p:animEffect>
                                    <p:anim calcmode="lin" valueType="num">
                                      <p:cBhvr>
                                        <p:cTn id="80" dur="2000" fill="hold"/>
                                        <p:tgtEl>
                                          <p:spTgt spid="18"/>
                                        </p:tgtEl>
                                        <p:attrNameLst>
                                          <p:attrName>style.rotation</p:attrName>
                                        </p:attrNameLst>
                                      </p:cBhvr>
                                      <p:tavLst>
                                        <p:tav tm="0">
                                          <p:val>
                                            <p:fltVal val="720"/>
                                          </p:val>
                                        </p:tav>
                                        <p:tav tm="100000">
                                          <p:val>
                                            <p:fltVal val="0"/>
                                          </p:val>
                                        </p:tav>
                                      </p:tavLst>
                                    </p:anim>
                                    <p:anim calcmode="lin" valueType="num">
                                      <p:cBhvr>
                                        <p:cTn id="81" dur="2000" fill="hold"/>
                                        <p:tgtEl>
                                          <p:spTgt spid="18"/>
                                        </p:tgtEl>
                                        <p:attrNameLst>
                                          <p:attrName>ppt_h</p:attrName>
                                        </p:attrNameLst>
                                      </p:cBhvr>
                                      <p:tavLst>
                                        <p:tav tm="0">
                                          <p:val>
                                            <p:fltVal val="0"/>
                                          </p:val>
                                        </p:tav>
                                        <p:tav tm="100000">
                                          <p:val>
                                            <p:strVal val="#ppt_h"/>
                                          </p:val>
                                        </p:tav>
                                      </p:tavLst>
                                    </p:anim>
                                    <p:anim calcmode="lin" valueType="num">
                                      <p:cBhvr>
                                        <p:cTn id="82" dur="2000" fill="hold"/>
                                        <p:tgtEl>
                                          <p:spTgt spid="18"/>
                                        </p:tgtEl>
                                        <p:attrNameLst>
                                          <p:attrName>ppt_w</p:attrName>
                                        </p:attrNameLst>
                                      </p:cBhvr>
                                      <p:tavLst>
                                        <p:tav tm="0">
                                          <p:val>
                                            <p:fltVal val="0"/>
                                          </p:val>
                                        </p:tav>
                                        <p:tav tm="100000">
                                          <p:val>
                                            <p:strVal val="#ppt_w"/>
                                          </p:val>
                                        </p:tav>
                                      </p:tavLst>
                                    </p:anim>
                                  </p:childTnLst>
                                </p:cTn>
                              </p:par>
                            </p:childTnLst>
                          </p:cTn>
                        </p:par>
                        <p:par>
                          <p:cTn id="83" fill="hold">
                            <p:stCondLst>
                              <p:cond delay="6000"/>
                            </p:stCondLst>
                            <p:childTnLst>
                              <p:par>
                                <p:cTn id="84" presetID="35"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2000"/>
                                        <p:tgtEl>
                                          <p:spTgt spid="19"/>
                                        </p:tgtEl>
                                      </p:cBhvr>
                                    </p:animEffect>
                                    <p:anim calcmode="lin" valueType="num">
                                      <p:cBhvr>
                                        <p:cTn id="87" dur="2000" fill="hold"/>
                                        <p:tgtEl>
                                          <p:spTgt spid="19"/>
                                        </p:tgtEl>
                                        <p:attrNameLst>
                                          <p:attrName>style.rotation</p:attrName>
                                        </p:attrNameLst>
                                      </p:cBhvr>
                                      <p:tavLst>
                                        <p:tav tm="0">
                                          <p:val>
                                            <p:fltVal val="720"/>
                                          </p:val>
                                        </p:tav>
                                        <p:tav tm="100000">
                                          <p:val>
                                            <p:fltVal val="0"/>
                                          </p:val>
                                        </p:tav>
                                      </p:tavLst>
                                    </p:anim>
                                    <p:anim calcmode="lin" valueType="num">
                                      <p:cBhvr>
                                        <p:cTn id="88" dur="2000" fill="hold"/>
                                        <p:tgtEl>
                                          <p:spTgt spid="19"/>
                                        </p:tgtEl>
                                        <p:attrNameLst>
                                          <p:attrName>ppt_h</p:attrName>
                                        </p:attrNameLst>
                                      </p:cBhvr>
                                      <p:tavLst>
                                        <p:tav tm="0">
                                          <p:val>
                                            <p:fltVal val="0"/>
                                          </p:val>
                                        </p:tav>
                                        <p:tav tm="100000">
                                          <p:val>
                                            <p:strVal val="#ppt_h"/>
                                          </p:val>
                                        </p:tav>
                                      </p:tavLst>
                                    </p:anim>
                                    <p:anim calcmode="lin" valueType="num">
                                      <p:cBhvr>
                                        <p:cTn id="89"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90" fill="hold">
                      <p:stCondLst>
                        <p:cond delay="indefinite"/>
                      </p:stCondLst>
                      <p:childTnLst>
                        <p:par>
                          <p:cTn id="91" fill="hold">
                            <p:stCondLst>
                              <p:cond delay="0"/>
                            </p:stCondLst>
                            <p:childTnLst>
                              <p:par>
                                <p:cTn id="92" presetID="20"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edge">
                                      <p:cBhvr>
                                        <p:cTn id="94" dur="1000"/>
                                        <p:tgtEl>
                                          <p:spTgt spid="20"/>
                                        </p:tgtEl>
                                      </p:cBhvr>
                                    </p:animEffect>
                                  </p:childTnLst>
                                </p:cTn>
                              </p:par>
                            </p:childTnLst>
                          </p:cTn>
                        </p:par>
                        <p:par>
                          <p:cTn id="95" fill="hold">
                            <p:stCondLst>
                              <p:cond delay="1000"/>
                            </p:stCondLst>
                            <p:childTnLst>
                              <p:par>
                                <p:cTn id="96" presetID="20"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edge">
                                      <p:cBhvr>
                                        <p:cTn id="98" dur="1000"/>
                                        <p:tgtEl>
                                          <p:spTgt spid="21"/>
                                        </p:tgtEl>
                                      </p:cBhvr>
                                    </p:animEffect>
                                  </p:childTnLst>
                                </p:cTn>
                              </p:par>
                            </p:childTnLst>
                          </p:cTn>
                        </p:par>
                        <p:par>
                          <p:cTn id="99" fill="hold">
                            <p:stCondLst>
                              <p:cond delay="2000"/>
                            </p:stCondLst>
                            <p:childTnLst>
                              <p:par>
                                <p:cTn id="100" presetID="20" presetClass="entr" presetSubtype="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edge">
                                      <p:cBhvr>
                                        <p:cTn id="102" dur="1000"/>
                                        <p:tgtEl>
                                          <p:spTgt spid="22"/>
                                        </p:tgtEl>
                                      </p:cBhvr>
                                    </p:animEffect>
                                  </p:childTnLst>
                                </p:cTn>
                              </p:par>
                            </p:childTnLst>
                          </p:cTn>
                        </p:par>
                        <p:par>
                          <p:cTn id="103" fill="hold">
                            <p:stCondLst>
                              <p:cond delay="3000"/>
                            </p:stCondLst>
                            <p:childTnLst>
                              <p:par>
                                <p:cTn id="104" presetID="20"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edge">
                                      <p:cBhvr>
                                        <p:cTn id="106" dur="10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iterate type="lt">
                                    <p:tmPct val="10000"/>
                                  </p:iterate>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ppt_w</p:attrName>
                                        </p:attrNameLst>
                                      </p:cBhvr>
                                      <p:tavLst>
                                        <p:tav tm="0" fmla="#ppt_w*sin(2.5*pi*$)">
                                          <p:val>
                                            <p:fltVal val="0"/>
                                          </p:val>
                                        </p:tav>
                                        <p:tav tm="100000">
                                          <p:val>
                                            <p:fltVal val="1"/>
                                          </p:val>
                                        </p:tav>
                                      </p:tavLst>
                                    </p:anim>
                                    <p:anim calcmode="lin" valueType="num">
                                      <p:cBhvr>
                                        <p:cTn id="113" dur="1000" fill="hold"/>
                                        <p:tgtEl>
                                          <p:spTgt spid="24"/>
                                        </p:tgtEl>
                                        <p:attrNameLst>
                                          <p:attrName>ppt_h</p:attrName>
                                        </p:attrNameLst>
                                      </p:cBhvr>
                                      <p:tavLst>
                                        <p:tav tm="0">
                                          <p:val>
                                            <p:strVal val="#ppt_h"/>
                                          </p:val>
                                        </p:tav>
                                        <p:tav tm="100000">
                                          <p:val>
                                            <p:strVal val="#ppt_h"/>
                                          </p:val>
                                        </p:tav>
                                      </p:tavLst>
                                    </p:anim>
                                  </p:childTnLst>
                                </p:cTn>
                              </p:par>
                            </p:childTnLst>
                          </p:cTn>
                        </p:par>
                        <p:par>
                          <p:cTn id="114" fill="hold">
                            <p:stCondLst>
                              <p:cond delay="1400"/>
                            </p:stCondLst>
                            <p:childTnLst>
                              <p:par>
                                <p:cTn id="115" presetID="45" presetClass="entr" presetSubtype="0" fill="hold" grpId="0" nodeType="afterEffect">
                                  <p:stCondLst>
                                    <p:cond delay="0"/>
                                  </p:stCondLst>
                                  <p:iterate type="lt">
                                    <p:tmPct val="10000"/>
                                  </p:iterate>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ppt_w</p:attrName>
                                        </p:attrNameLst>
                                      </p:cBhvr>
                                      <p:tavLst>
                                        <p:tav tm="0" fmla="#ppt_w*sin(2.5*pi*$)">
                                          <p:val>
                                            <p:fltVal val="0"/>
                                          </p:val>
                                        </p:tav>
                                        <p:tav tm="100000">
                                          <p:val>
                                            <p:fltVal val="1"/>
                                          </p:val>
                                        </p:tav>
                                      </p:tavLst>
                                    </p:anim>
                                    <p:anim calcmode="lin" valueType="num">
                                      <p:cBhvr>
                                        <p:cTn id="119" dur="1000" fill="hold"/>
                                        <p:tgtEl>
                                          <p:spTgt spid="25"/>
                                        </p:tgtEl>
                                        <p:attrNameLst>
                                          <p:attrName>ppt_h</p:attrName>
                                        </p:attrNameLst>
                                      </p:cBhvr>
                                      <p:tavLst>
                                        <p:tav tm="0">
                                          <p:val>
                                            <p:strVal val="#ppt_h"/>
                                          </p:val>
                                        </p:tav>
                                        <p:tav tm="100000">
                                          <p:val>
                                            <p:strVal val="#ppt_h"/>
                                          </p:val>
                                        </p:tav>
                                      </p:tavLst>
                                    </p:anim>
                                  </p:childTnLst>
                                </p:cTn>
                              </p:par>
                            </p:childTnLst>
                          </p:cTn>
                        </p:par>
                        <p:par>
                          <p:cTn id="120" fill="hold">
                            <p:stCondLst>
                              <p:cond delay="2900"/>
                            </p:stCondLst>
                            <p:childTnLst>
                              <p:par>
                                <p:cTn id="121" presetID="45" presetClass="entr" presetSubtype="0" fill="hold" grpId="0" nodeType="afterEffect">
                                  <p:stCondLst>
                                    <p:cond delay="0"/>
                                  </p:stCondLst>
                                  <p:iterate type="lt">
                                    <p:tmPct val="10000"/>
                                  </p:iterate>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ppt_w</p:attrName>
                                        </p:attrNameLst>
                                      </p:cBhvr>
                                      <p:tavLst>
                                        <p:tav tm="0" fmla="#ppt_w*sin(2.5*pi*$)">
                                          <p:val>
                                            <p:fltVal val="0"/>
                                          </p:val>
                                        </p:tav>
                                        <p:tav tm="100000">
                                          <p:val>
                                            <p:fltVal val="1"/>
                                          </p:val>
                                        </p:tav>
                                      </p:tavLst>
                                    </p:anim>
                                    <p:anim calcmode="lin" valueType="num">
                                      <p:cBhvr>
                                        <p:cTn id="125" dur="1000" fill="hold"/>
                                        <p:tgtEl>
                                          <p:spTgt spid="26"/>
                                        </p:tgtEl>
                                        <p:attrNameLst>
                                          <p:attrName>ppt_h</p:attrName>
                                        </p:attrNameLst>
                                      </p:cBhvr>
                                      <p:tavLst>
                                        <p:tav tm="0">
                                          <p:val>
                                            <p:strVal val="#ppt_h"/>
                                          </p:val>
                                        </p:tav>
                                        <p:tav tm="100000">
                                          <p:val>
                                            <p:strVal val="#ppt_h"/>
                                          </p:val>
                                        </p:tav>
                                      </p:tavLst>
                                    </p:anim>
                                  </p:childTnLst>
                                </p:cTn>
                              </p:par>
                            </p:childTnLst>
                          </p:cTn>
                        </p:par>
                        <p:par>
                          <p:cTn id="126" fill="hold">
                            <p:stCondLst>
                              <p:cond delay="4400"/>
                            </p:stCondLst>
                            <p:childTnLst>
                              <p:par>
                                <p:cTn id="127" presetID="45" presetClass="entr" presetSubtype="0" fill="hold" grpId="0" nodeType="afterEffect">
                                  <p:stCondLst>
                                    <p:cond delay="0"/>
                                  </p:stCondLst>
                                  <p:iterate type="lt">
                                    <p:tmPct val="10000"/>
                                  </p:iterate>
                                  <p:childTnLst>
                                    <p:set>
                                      <p:cBhvr>
                                        <p:cTn id="128" dur="1" fill="hold">
                                          <p:stCondLst>
                                            <p:cond delay="0"/>
                                          </p:stCondLst>
                                        </p:cTn>
                                        <p:tgtEl>
                                          <p:spTgt spid="27"/>
                                        </p:tgtEl>
                                        <p:attrNameLst>
                                          <p:attrName>style.visibility</p:attrName>
                                        </p:attrNameLst>
                                      </p:cBhvr>
                                      <p:to>
                                        <p:strVal val="visible"/>
                                      </p:to>
                                    </p:set>
                                    <p:animEffect transition="in" filter="fade">
                                      <p:cBhvr>
                                        <p:cTn id="129" dur="1000"/>
                                        <p:tgtEl>
                                          <p:spTgt spid="27"/>
                                        </p:tgtEl>
                                      </p:cBhvr>
                                    </p:animEffect>
                                    <p:anim calcmode="lin" valueType="num">
                                      <p:cBhvr>
                                        <p:cTn id="130" dur="1000" fill="hold"/>
                                        <p:tgtEl>
                                          <p:spTgt spid="27"/>
                                        </p:tgtEl>
                                        <p:attrNameLst>
                                          <p:attrName>ppt_w</p:attrName>
                                        </p:attrNameLst>
                                      </p:cBhvr>
                                      <p:tavLst>
                                        <p:tav tm="0" fmla="#ppt_w*sin(2.5*pi*$)">
                                          <p:val>
                                            <p:fltVal val="0"/>
                                          </p:val>
                                        </p:tav>
                                        <p:tav tm="100000">
                                          <p:val>
                                            <p:fltVal val="1"/>
                                          </p:val>
                                        </p:tav>
                                      </p:tavLst>
                                    </p:anim>
                                    <p:anim calcmode="lin" valueType="num">
                                      <p:cBhvr>
                                        <p:cTn id="131" dur="1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2769" name="Rectangle 1"/>
          <p:cNvSpPr>
            <a:spLocks noChangeArrowheads="1"/>
          </p:cNvSpPr>
          <p:nvPr/>
        </p:nvSpPr>
        <p:spPr bwMode="auto">
          <a:xfrm>
            <a:off x="571472" y="785794"/>
            <a:ext cx="800102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схематизации</a:t>
            </a:r>
            <a:r>
              <a:rPr lang="ru-RU" sz="2800" dirty="0">
                <a:latin typeface="Calibri" pitchFamily="34" charset="0"/>
                <a:ea typeface="Times New Roman" pitchFamily="18" charset="0"/>
                <a:cs typeface="Times New Roman" pitchFamily="18" charset="0"/>
              </a:rPr>
              <a:t> </a:t>
            </a:r>
            <a:r>
              <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знаково-символические средства выполняют ориентировочную роль, заключающуюся в структурировании реальности, выявлении связей между явлениями. Знаки, чаще всего схемы, используются как средства активной наглядности (выступают в функции материализации), например, в качестве наглядной опоры усвоения текста или плана деятельности. Схематизация использует два рода связей: изображение (структур) и раскрытие сущности. Специфическим для схематизации является то, что используются пространственные характеристики знаково-символических средств.</a:t>
            </a:r>
            <a:endParaRPr kumimoji="0" lang="ru-RU" sz="28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2928926" y="142852"/>
            <a:ext cx="3457037" cy="707886"/>
          </a:xfrm>
          <a:prstGeom prst="rect">
            <a:avLst/>
          </a:prstGeom>
        </p:spPr>
        <p:txBody>
          <a:bodyPr wrap="none">
            <a:spAutoFit/>
          </a:bodyPr>
          <a:lstStyle/>
          <a:p>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Times New Roman" pitchFamily="18" charset="0"/>
                <a:cs typeface="Times New Roman" pitchFamily="18" charset="0"/>
              </a:rPr>
              <a:t>Схематизация</a:t>
            </a:r>
            <a:r>
              <a:rPr lang="ru-RU" sz="4000" b="1" u="sng"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Times New Roman" pitchFamily="18" charset="0"/>
                <a:cs typeface="Times New Roman" pitchFamily="18" charset="0"/>
              </a:rPr>
              <a:t> </a:t>
            </a:r>
            <a:endParaRPr lang="ru-RU" sz="4000" b="1" u="sng"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027" name="Rectangle 3"/>
          <p:cNvSpPr>
            <a:spLocks noChangeArrowheads="1"/>
          </p:cNvSpPr>
          <p:nvPr/>
        </p:nvSpPr>
        <p:spPr bwMode="auto">
          <a:xfrm>
            <a:off x="714348" y="357166"/>
            <a:ext cx="792961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pitchFamily="18" charset="0"/>
                <a:cs typeface="Times New Roman" pitchFamily="18" charset="0"/>
              </a:rPr>
              <a:t>Функции                                              знаково-символических средств                                в деятельности:</a:t>
            </a:r>
            <a:endPar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800" b="0" i="0" u="sng" strike="noStrike" cap="none" normalizeH="0" baseline="0" dirty="0" smtClean="0">
                <a:ln>
                  <a:noFill/>
                </a:ln>
                <a:solidFill>
                  <a:schemeClr val="tx1"/>
                </a:solidFill>
                <a:effectLst/>
                <a:ea typeface="Times New Roman" pitchFamily="18" charset="0"/>
                <a:cs typeface="Times New Roman" pitchFamily="18" charset="0"/>
              </a:rPr>
              <a:t>Познавательная функция                                         </a:t>
            </a:r>
            <a:r>
              <a:rPr kumimoji="0" lang="ru-RU" sz="2800" b="0" i="0" u="none" strike="noStrike" cap="none" normalizeH="0" baseline="0" dirty="0" smtClean="0">
                <a:ln>
                  <a:noFill/>
                </a:ln>
                <a:solidFill>
                  <a:schemeClr val="tx1"/>
                </a:solidFill>
                <a:effectLst/>
                <a:ea typeface="Times New Roman" pitchFamily="18" charset="0"/>
                <a:cs typeface="Times New Roman" pitchFamily="18" charset="0"/>
              </a:rPr>
              <a:t>знаково-символических средств направлена на отражение, воспроизведение реальности в деятельности человека. Ее результатом является новое знание о мире.</a:t>
            </a:r>
            <a:endParaRPr kumimoji="0" lang="ru-RU" sz="2800" b="0" i="0" u="none" strike="noStrike" cap="none" normalizeH="0" baseline="0" dirty="0" smtClean="0">
              <a:ln>
                <a:noFill/>
              </a:ln>
              <a:solidFill>
                <a:schemeClr val="tx1"/>
              </a:solidFill>
              <a:effectLst/>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ru-RU" sz="2800" dirty="0">
              <a:ea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800" b="0" i="0" u="sng" strike="noStrike" cap="none" normalizeH="0" baseline="0" dirty="0" smtClean="0">
                <a:ln>
                  <a:noFill/>
                </a:ln>
                <a:solidFill>
                  <a:schemeClr val="tx1"/>
                </a:solidFill>
                <a:effectLst/>
                <a:ea typeface="Times New Roman" pitchFamily="18" charset="0"/>
                <a:cs typeface="Times New Roman" pitchFamily="18" charset="0"/>
              </a:rPr>
              <a:t>Замещающая функция                                            </a:t>
            </a:r>
            <a:r>
              <a:rPr kumimoji="0" lang="ru-RU" sz="2800" b="0" i="0" u="none" strike="noStrike" cap="none" normalizeH="0" baseline="0" dirty="0" smtClean="0">
                <a:ln>
                  <a:noFill/>
                </a:ln>
                <a:solidFill>
                  <a:schemeClr val="tx1"/>
                </a:solidFill>
                <a:effectLst/>
                <a:ea typeface="Times New Roman" pitchFamily="18" charset="0"/>
                <a:cs typeface="Times New Roman" pitchFamily="18" charset="0"/>
              </a:rPr>
              <a:t>направлена на функциональное замещение объекта знаково-символическими средствами.</a:t>
            </a:r>
            <a:endParaRPr kumimoji="0" lang="ru-RU" sz="28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6865" name="Rectangle 1"/>
          <p:cNvSpPr>
            <a:spLocks noChangeArrowheads="1"/>
          </p:cNvSpPr>
          <p:nvPr/>
        </p:nvSpPr>
        <p:spPr bwMode="auto">
          <a:xfrm>
            <a:off x="714348" y="785794"/>
            <a:ext cx="807249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Calibri" pitchFamily="34" charset="0"/>
            </a:endParaRPr>
          </a:p>
        </p:txBody>
      </p:sp>
      <p:sp>
        <p:nvSpPr>
          <p:cNvPr id="7" name="TextBox 6"/>
          <p:cNvSpPr txBox="1"/>
          <p:nvPr/>
        </p:nvSpPr>
        <p:spPr>
          <a:xfrm>
            <a:off x="1000100" y="285728"/>
            <a:ext cx="7643866"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2800" dirty="0" smtClean="0"/>
              <a:t>Дочери 15 лет. Отец на 25 лет старше дочери. Мать на 5 лет младше отца.                                            Сколько лет им вместе?</a:t>
            </a:r>
            <a:endParaRPr lang="ru-RU" sz="2800" dirty="0"/>
          </a:p>
        </p:txBody>
      </p:sp>
      <p:sp>
        <p:nvSpPr>
          <p:cNvPr id="8" name="Овал 7"/>
          <p:cNvSpPr/>
          <p:nvPr/>
        </p:nvSpPr>
        <p:spPr>
          <a:xfrm>
            <a:off x="2143108" y="2428868"/>
            <a:ext cx="1285884" cy="1357322"/>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15 </a:t>
            </a:r>
            <a:r>
              <a:rPr lang="ru-RU" sz="2800" b="1" dirty="0" smtClean="0">
                <a:solidFill>
                  <a:schemeClr val="tx1"/>
                </a:solidFill>
              </a:rPr>
              <a:t>лет </a:t>
            </a:r>
            <a:endParaRPr lang="ru-RU" sz="2800" b="1" dirty="0">
              <a:solidFill>
                <a:schemeClr val="tx1"/>
              </a:solidFill>
            </a:endParaRPr>
          </a:p>
        </p:txBody>
      </p:sp>
      <p:sp>
        <p:nvSpPr>
          <p:cNvPr id="10" name="Равнобедренный треугольник 9"/>
          <p:cNvSpPr/>
          <p:nvPr/>
        </p:nvSpPr>
        <p:spPr>
          <a:xfrm>
            <a:off x="5643570" y="2428868"/>
            <a:ext cx="1500198" cy="1357322"/>
          </a:xfrm>
          <a:prstGeom prst="triangl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786182" y="4643446"/>
            <a:ext cx="1214446" cy="1143008"/>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p:nvPr/>
        </p:nvCxnSpPr>
        <p:spPr>
          <a:xfrm>
            <a:off x="3500430" y="3071810"/>
            <a:ext cx="235745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00430" y="2571744"/>
            <a:ext cx="2518638" cy="523220"/>
          </a:xfrm>
          <a:prstGeom prst="rect">
            <a:avLst/>
          </a:prstGeom>
          <a:noFill/>
        </p:spPr>
        <p:txBody>
          <a:bodyPr wrap="none" rtlCol="0">
            <a:spAutoFit/>
          </a:bodyPr>
          <a:lstStyle/>
          <a:p>
            <a:r>
              <a:rPr lang="ru-RU" sz="2800" b="1" dirty="0" smtClean="0"/>
              <a:t>На 25л. старше</a:t>
            </a:r>
            <a:endParaRPr lang="ru-RU" sz="2800" b="1" dirty="0"/>
          </a:p>
        </p:txBody>
      </p:sp>
      <p:cxnSp>
        <p:nvCxnSpPr>
          <p:cNvPr id="21" name="Прямая со стрелкой 20"/>
          <p:cNvCxnSpPr/>
          <p:nvPr/>
        </p:nvCxnSpPr>
        <p:spPr>
          <a:xfrm rot="10800000" flipV="1">
            <a:off x="5072066" y="3857628"/>
            <a:ext cx="1428760" cy="12858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9063219">
            <a:off x="4700951" y="4364512"/>
            <a:ext cx="2558714" cy="523220"/>
          </a:xfrm>
          <a:prstGeom prst="rect">
            <a:avLst/>
          </a:prstGeom>
          <a:noFill/>
        </p:spPr>
        <p:txBody>
          <a:bodyPr wrap="none" rtlCol="0">
            <a:spAutoFit/>
          </a:bodyPr>
          <a:lstStyle/>
          <a:p>
            <a:r>
              <a:rPr lang="ru-RU" sz="2800" b="1" dirty="0" smtClean="0"/>
              <a:t>н</a:t>
            </a:r>
            <a:r>
              <a:rPr lang="ru-RU" sz="2800" b="1" dirty="0" smtClean="0"/>
              <a:t>а 5 л. младше</a:t>
            </a:r>
            <a:endParaRPr lang="ru-RU" sz="2800" b="1" dirty="0"/>
          </a:p>
        </p:txBody>
      </p:sp>
      <p:sp>
        <p:nvSpPr>
          <p:cNvPr id="25" name="Овал 24"/>
          <p:cNvSpPr/>
          <p:nvPr/>
        </p:nvSpPr>
        <p:spPr>
          <a:xfrm>
            <a:off x="1000100" y="1928802"/>
            <a:ext cx="6929486" cy="42148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TextBox 25"/>
          <p:cNvSpPr txBox="1"/>
          <p:nvPr/>
        </p:nvSpPr>
        <p:spPr>
          <a:xfrm>
            <a:off x="7215206" y="2428868"/>
            <a:ext cx="1357322" cy="286232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180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180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6865" name="Rectangle 1"/>
          <p:cNvSpPr>
            <a:spLocks noChangeArrowheads="1"/>
          </p:cNvSpPr>
          <p:nvPr/>
        </p:nvSpPr>
        <p:spPr bwMode="auto">
          <a:xfrm>
            <a:off x="714348" y="785794"/>
            <a:ext cx="807249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ru-RU"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Моделирование</a:t>
            </a:r>
            <a:r>
              <a:rPr kumimoji="0" lang="ru-RU"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предполагает четко разделенные этапы работы в символическом и реальном планах. При этом могут быть использованы как материальные или материализованные модели, так и модели мысленные. В качестве замещаемого в моделировании могут выступать структурные, функциональные генетические связи на уровне сущности (В. В. Давыдов, 1996). Именно поэтому модель как центральный элемент деятельности моделирования должна обязательно фиксировать, выделять непосредственно не наблюдаемые, внутренние, существенные отношения замещаемого объекта.</a:t>
            </a:r>
            <a:endParaRPr kumimoji="0" lang="ru-RU" sz="2800" b="0" i="0" u="none" strike="noStrike" cap="none" normalizeH="0" baseline="0" dirty="0" smtClean="0">
              <a:ln>
                <a:noFill/>
              </a:ln>
              <a:solidFill>
                <a:schemeClr val="tx1"/>
              </a:solidFill>
              <a:effectLst/>
              <a:latin typeface="Calibri" pitchFamily="34" charset="0"/>
            </a:endParaRPr>
          </a:p>
        </p:txBody>
      </p:sp>
      <p:sp>
        <p:nvSpPr>
          <p:cNvPr id="6" name="Прямоугольник 5"/>
          <p:cNvSpPr/>
          <p:nvPr/>
        </p:nvSpPr>
        <p:spPr>
          <a:xfrm>
            <a:off x="2714612" y="214290"/>
            <a:ext cx="3876767" cy="707886"/>
          </a:xfrm>
          <a:prstGeom prst="rect">
            <a:avLst/>
          </a:prstGeom>
        </p:spPr>
        <p:txBody>
          <a:bodyPr wrap="none">
            <a:spAutoFit/>
          </a:bodyPr>
          <a:lstStyle/>
          <a:p>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itchFamily="34" charset="0"/>
                <a:cs typeface="Times New Roman" pitchFamily="18" charset="0"/>
              </a:rPr>
              <a:t>Моделирование</a:t>
            </a:r>
            <a:endParaRPr lang="ru-RU" sz="4000" b="1" u="sng"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714348" y="428604"/>
            <a:ext cx="7929618"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800" b="1" dirty="0" smtClean="0"/>
              <a:t>Велосипедист и пешеход  вышли из пунктов А и В, расстояние между которыми 12км,  и встретились через 20мин. Пешеход прибыл в пункт А на 1час 36мин позже, чем велосипедист в пункт В.Найдите скорость пешехода.</a:t>
            </a:r>
            <a:endParaRPr lang="ru-RU" sz="2800" b="1" dirty="0"/>
          </a:p>
        </p:txBody>
      </p:sp>
      <p:graphicFrame>
        <p:nvGraphicFramePr>
          <p:cNvPr id="7" name="Таблица 6"/>
          <p:cNvGraphicFramePr>
            <a:graphicFrameLocks noGrp="1"/>
          </p:cNvGraphicFramePr>
          <p:nvPr/>
        </p:nvGraphicFramePr>
        <p:xfrm>
          <a:off x="571471" y="3500438"/>
          <a:ext cx="8215372" cy="2476517"/>
        </p:xfrm>
        <a:graphic>
          <a:graphicData uri="http://schemas.openxmlformats.org/drawingml/2006/table">
            <a:tbl>
              <a:tblPr firstRow="1" bandRow="1">
                <a:tableStyleId>{5940675A-B579-460E-94D1-54222C63F5DA}</a:tableStyleId>
              </a:tblPr>
              <a:tblGrid>
                <a:gridCol w="2071703"/>
                <a:gridCol w="1395334"/>
                <a:gridCol w="2185741"/>
                <a:gridCol w="2562594"/>
              </a:tblGrid>
              <a:tr h="762005">
                <a:tc>
                  <a:txBody>
                    <a:bodyPr/>
                    <a:lstStyle/>
                    <a:p>
                      <a:pPr algn="ctr"/>
                      <a:r>
                        <a:rPr lang="ru-RU" b="1" dirty="0" smtClean="0"/>
                        <a:t>Объект </a:t>
                      </a:r>
                      <a:endParaRPr lang="ru-RU" b="1" dirty="0"/>
                    </a:p>
                  </a:txBody>
                  <a:tcPr/>
                </a:tc>
                <a:tc>
                  <a:txBody>
                    <a:bodyPr/>
                    <a:lstStyle/>
                    <a:p>
                      <a:pPr algn="ctr"/>
                      <a:r>
                        <a:rPr lang="ru-RU" b="1" dirty="0" smtClean="0"/>
                        <a:t>Путь  </a:t>
                      </a:r>
                      <a:r>
                        <a:rPr lang="en-US" b="1" dirty="0" smtClean="0"/>
                        <a:t>S</a:t>
                      </a:r>
                      <a:r>
                        <a:rPr lang="ru-RU" b="1" dirty="0" smtClean="0"/>
                        <a:t>,            </a:t>
                      </a:r>
                      <a:r>
                        <a:rPr lang="en-US" b="1" baseline="0" dirty="0" smtClean="0"/>
                        <a:t> </a:t>
                      </a:r>
                      <a:r>
                        <a:rPr lang="ru-RU" b="1" baseline="0" dirty="0" smtClean="0"/>
                        <a:t>км</a:t>
                      </a:r>
                      <a:endParaRPr lang="ru-RU" b="1" dirty="0"/>
                    </a:p>
                  </a:txBody>
                  <a:tcPr/>
                </a:tc>
                <a:tc>
                  <a:txBody>
                    <a:bodyPr/>
                    <a:lstStyle/>
                    <a:p>
                      <a:pPr algn="ctr"/>
                      <a:r>
                        <a:rPr lang="ru-RU" b="1" dirty="0" smtClean="0"/>
                        <a:t>Скорость    </a:t>
                      </a:r>
                      <a:r>
                        <a:rPr lang="en-US" b="1" dirty="0" smtClean="0"/>
                        <a:t>V,</a:t>
                      </a:r>
                      <a:r>
                        <a:rPr lang="en-US" b="1" baseline="0" dirty="0" smtClean="0"/>
                        <a:t> </a:t>
                      </a:r>
                      <a:r>
                        <a:rPr lang="ru-RU" b="1" baseline="0" dirty="0" smtClean="0"/>
                        <a:t>     км/ч</a:t>
                      </a:r>
                      <a:endParaRPr lang="ru-RU" b="1" dirty="0"/>
                    </a:p>
                  </a:txBody>
                  <a:tcPr/>
                </a:tc>
                <a:tc>
                  <a:txBody>
                    <a:bodyPr/>
                    <a:lstStyle/>
                    <a:p>
                      <a:pPr algn="ctr"/>
                      <a:r>
                        <a:rPr lang="ru-RU" b="1" dirty="0" smtClean="0"/>
                        <a:t>Время</a:t>
                      </a:r>
                      <a:r>
                        <a:rPr lang="ru-RU" b="1" baseline="0" dirty="0" smtClean="0"/>
                        <a:t> </a:t>
                      </a:r>
                      <a:r>
                        <a:rPr lang="ru-RU" b="1" dirty="0" smtClean="0"/>
                        <a:t>   </a:t>
                      </a:r>
                      <a:r>
                        <a:rPr lang="en-US" b="1" dirty="0" smtClean="0"/>
                        <a:t>t,</a:t>
                      </a:r>
                      <a:r>
                        <a:rPr lang="en-US" b="1" baseline="0" dirty="0" smtClean="0"/>
                        <a:t> </a:t>
                      </a:r>
                      <a:r>
                        <a:rPr lang="ru-RU" b="1" dirty="0" smtClean="0"/>
                        <a:t>                               ч</a:t>
                      </a:r>
                      <a:endParaRPr lang="ru-RU" b="1" dirty="0"/>
                    </a:p>
                  </a:txBody>
                  <a:tcPr/>
                </a:tc>
              </a:tr>
              <a:tr h="952507">
                <a:tc>
                  <a:txBody>
                    <a:bodyPr/>
                    <a:lstStyle/>
                    <a:p>
                      <a:pPr algn="ctr"/>
                      <a:r>
                        <a:rPr lang="ru-RU" sz="2400" b="1" dirty="0" smtClean="0"/>
                        <a:t>Велосипедист </a:t>
                      </a:r>
                      <a:endParaRPr lang="ru-RU" sz="2400" b="1" dirty="0"/>
                    </a:p>
                  </a:txBody>
                  <a:tcPr/>
                </a:tc>
                <a:tc>
                  <a:txBody>
                    <a:bodyPr/>
                    <a:lstStyle/>
                    <a:p>
                      <a:pPr algn="ctr"/>
                      <a:r>
                        <a:rPr lang="en-US" sz="3200" b="1" dirty="0" smtClean="0"/>
                        <a:t>12</a:t>
                      </a:r>
                      <a:endParaRPr lang="ru-RU" sz="3200" b="1" dirty="0"/>
                    </a:p>
                  </a:txBody>
                  <a:tcPr/>
                </a:tc>
                <a:tc>
                  <a:txBody>
                    <a:bodyPr/>
                    <a:lstStyle/>
                    <a:p>
                      <a:pPr algn="ctr"/>
                      <a:r>
                        <a:rPr lang="en-US" sz="3200" b="1" dirty="0" smtClean="0"/>
                        <a:t>36</a:t>
                      </a:r>
                      <a:r>
                        <a:rPr lang="ru-RU" sz="3200" b="1" dirty="0" smtClean="0"/>
                        <a:t> </a:t>
                      </a:r>
                      <a:r>
                        <a:rPr lang="en-US" sz="3200" b="1" dirty="0" smtClean="0"/>
                        <a:t>-</a:t>
                      </a:r>
                      <a:r>
                        <a:rPr lang="ru-RU" sz="3200" b="1" dirty="0" smtClean="0"/>
                        <a:t> </a:t>
                      </a:r>
                      <a:r>
                        <a:rPr lang="ru-RU" sz="3200" b="1" dirty="0" err="1" smtClean="0"/>
                        <a:t>х</a:t>
                      </a:r>
                      <a:endParaRPr lang="ru-RU" sz="3200" b="1" dirty="0"/>
                    </a:p>
                  </a:txBody>
                  <a:tcPr/>
                </a:tc>
                <a:tc>
                  <a:txBody>
                    <a:bodyPr/>
                    <a:lstStyle/>
                    <a:p>
                      <a:pPr algn="ctr"/>
                      <a:r>
                        <a:rPr lang="ru-RU" sz="3200" b="1" dirty="0" smtClean="0"/>
                        <a:t>12 : ( 36</a:t>
                      </a:r>
                      <a:r>
                        <a:rPr lang="ru-RU" sz="3200" b="1" baseline="0" dirty="0" smtClean="0"/>
                        <a:t> – </a:t>
                      </a:r>
                      <a:r>
                        <a:rPr lang="ru-RU" sz="3200" b="1" baseline="0" dirty="0" err="1" smtClean="0"/>
                        <a:t>х</a:t>
                      </a:r>
                      <a:r>
                        <a:rPr lang="ru-RU" sz="3200" b="1" baseline="0" dirty="0" smtClean="0"/>
                        <a:t> )</a:t>
                      </a:r>
                      <a:endParaRPr lang="ru-RU" sz="3200" b="1" dirty="0"/>
                    </a:p>
                  </a:txBody>
                  <a:tcPr/>
                </a:tc>
              </a:tr>
              <a:tr h="762005">
                <a:tc>
                  <a:txBody>
                    <a:bodyPr/>
                    <a:lstStyle/>
                    <a:p>
                      <a:pPr algn="ctr"/>
                      <a:r>
                        <a:rPr lang="ru-RU" sz="2400" b="1" dirty="0" smtClean="0"/>
                        <a:t>Пешеход </a:t>
                      </a:r>
                      <a:endParaRPr lang="ru-RU" sz="2400" b="1" dirty="0"/>
                    </a:p>
                  </a:txBody>
                  <a:tcPr/>
                </a:tc>
                <a:tc>
                  <a:txBody>
                    <a:bodyPr/>
                    <a:lstStyle/>
                    <a:p>
                      <a:pPr algn="ctr"/>
                      <a:r>
                        <a:rPr lang="en-US" sz="3200" b="1" dirty="0" smtClean="0"/>
                        <a:t>12</a:t>
                      </a:r>
                      <a:endParaRPr lang="ru-RU" sz="3200" b="1" dirty="0"/>
                    </a:p>
                  </a:txBody>
                  <a:tcPr/>
                </a:tc>
                <a:tc>
                  <a:txBody>
                    <a:bodyPr/>
                    <a:lstStyle/>
                    <a:p>
                      <a:pPr algn="ctr"/>
                      <a:r>
                        <a:rPr lang="ru-RU" sz="3200" b="1" dirty="0" err="1" smtClean="0"/>
                        <a:t>х</a:t>
                      </a:r>
                      <a:endParaRPr lang="ru-RU" sz="3200" b="1" dirty="0"/>
                    </a:p>
                  </a:txBody>
                  <a:tcPr/>
                </a:tc>
                <a:tc>
                  <a:txBody>
                    <a:bodyPr/>
                    <a:lstStyle/>
                    <a:p>
                      <a:pPr algn="ctr"/>
                      <a:r>
                        <a:rPr lang="ru-RU" sz="3200" b="1" dirty="0" smtClean="0"/>
                        <a:t>12 : </a:t>
                      </a:r>
                      <a:r>
                        <a:rPr lang="ru-RU" sz="3200" b="1" dirty="0" err="1" smtClean="0"/>
                        <a:t>х</a:t>
                      </a:r>
                      <a:endParaRPr lang="ru-RU" sz="3200" b="1"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Прямоугольник 5"/>
          <p:cNvSpPr/>
          <p:nvPr/>
        </p:nvSpPr>
        <p:spPr>
          <a:xfrm>
            <a:off x="642910" y="928670"/>
            <a:ext cx="8143932" cy="6124754"/>
          </a:xfrm>
          <a:prstGeom prst="rect">
            <a:avLst/>
          </a:prstGeom>
        </p:spPr>
        <p:txBody>
          <a:bodyPr wrap="square">
            <a:spAutoFit/>
          </a:bodyPr>
          <a:lstStyle/>
          <a:p>
            <a:pPr algn="ctr"/>
            <a:r>
              <a:rPr lang="ru-RU" sz="2800" dirty="0"/>
              <a:t>Знаково-символическое моделирование как технология усвоения учебной информации под руководством педагога содержит:</a:t>
            </a:r>
            <a:br>
              <a:rPr lang="ru-RU" sz="2800" dirty="0"/>
            </a:br>
            <a:r>
              <a:rPr lang="ru-RU" sz="2800" dirty="0"/>
              <a:t>• </a:t>
            </a:r>
            <a:r>
              <a:rPr lang="ru-RU" sz="2800" dirty="0" err="1"/>
              <a:t>разноуровневые</a:t>
            </a:r>
            <a:r>
              <a:rPr lang="ru-RU" sz="2800" dirty="0"/>
              <a:t> цели, отражающие степень самостоятельности обучающихся;</a:t>
            </a:r>
            <a:br>
              <a:rPr lang="ru-RU" sz="2800" dirty="0"/>
            </a:br>
            <a:r>
              <a:rPr lang="ru-RU" sz="2800" dirty="0"/>
              <a:t>• алгоритм овладения языком, приемами и способами моделирования в соответствии с возрастанием сложности </a:t>
            </a:r>
            <a:r>
              <a:rPr lang="ru-RU" sz="2800" dirty="0" smtClean="0"/>
              <a:t>(</a:t>
            </a:r>
            <a:r>
              <a:rPr lang="ru-RU" sz="2800" dirty="0" err="1" smtClean="0"/>
              <a:t>схемат</a:t>
            </a:r>
            <a:r>
              <a:rPr lang="en-US" sz="2800" dirty="0" smtClean="0"/>
              <a:t>/</a:t>
            </a:r>
            <a:r>
              <a:rPr lang="ru-RU" sz="2800" dirty="0" smtClean="0"/>
              <a:t>рисунок</a:t>
            </a:r>
            <a:r>
              <a:rPr lang="en-US" sz="2800" dirty="0" smtClean="0"/>
              <a:t>)</a:t>
            </a:r>
            <a:r>
              <a:rPr lang="ru-RU" sz="2800" dirty="0" smtClean="0"/>
              <a:t>; </a:t>
            </a:r>
            <a:endParaRPr lang="en-US" sz="2800" dirty="0" smtClean="0"/>
          </a:p>
          <a:p>
            <a:pPr algn="ctr">
              <a:buFont typeface="Arial" pitchFamily="34" charset="0"/>
              <a:buChar char="•"/>
            </a:pPr>
            <a:r>
              <a:rPr lang="en-US" sz="2800" dirty="0" smtClean="0"/>
              <a:t> </a:t>
            </a:r>
            <a:r>
              <a:rPr lang="ru-RU" sz="2800" dirty="0" smtClean="0"/>
              <a:t>изображение </a:t>
            </a:r>
            <a:r>
              <a:rPr lang="ru-RU" sz="2800" dirty="0"/>
              <a:t>объектов изучения, их сущности, состава и связей</a:t>
            </a:r>
            <a:r>
              <a:rPr lang="ru-RU" sz="2800" dirty="0" smtClean="0"/>
              <a:t>;</a:t>
            </a:r>
            <a:endParaRPr lang="en-US" sz="2800" dirty="0" smtClean="0"/>
          </a:p>
          <a:p>
            <a:pPr algn="ctr">
              <a:buFont typeface="Arial" pitchFamily="34" charset="0"/>
              <a:buChar char="•"/>
            </a:pPr>
            <a:r>
              <a:rPr lang="ru-RU" sz="2800" dirty="0" smtClean="0"/>
              <a:t> </a:t>
            </a:r>
            <a:r>
              <a:rPr lang="ru-RU" sz="2800" dirty="0"/>
              <a:t>разнообразные формы организации и выражения структуры учебной информации) кодирования </a:t>
            </a:r>
            <a:r>
              <a:rPr lang="ru-RU" sz="2800" dirty="0" smtClean="0"/>
              <a:t>информации.</a:t>
            </a:r>
            <a:r>
              <a:rPr lang="ru-RU" sz="2800" dirty="0"/>
              <a:t/>
            </a:r>
            <a:br>
              <a:rPr lang="ru-RU" sz="2800" dirty="0"/>
            </a:br>
            <a:endParaRPr lang="ru-RU" sz="2800" dirty="0"/>
          </a:p>
        </p:txBody>
      </p:sp>
      <p:sp>
        <p:nvSpPr>
          <p:cNvPr id="7" name="TextBox 6"/>
          <p:cNvSpPr txBox="1"/>
          <p:nvPr/>
        </p:nvSpPr>
        <p:spPr>
          <a:xfrm>
            <a:off x="3643306" y="214290"/>
            <a:ext cx="1766894" cy="707886"/>
          </a:xfrm>
          <a:prstGeom prst="rect">
            <a:avLst/>
          </a:prstGeom>
          <a:noFill/>
        </p:spPr>
        <p:txBody>
          <a:bodyPr wrap="none" rtlCol="0">
            <a:spAutoFit/>
          </a:bodyPr>
          <a:lstStyle/>
          <a:p>
            <a:r>
              <a:rPr lang="ru-RU" sz="4000" b="1" u="sng"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Вывод </a:t>
            </a:r>
            <a:endParaRPr lang="ru-RU" sz="4000" b="1" u="sng"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Прямоугольник 5"/>
          <p:cNvSpPr/>
          <p:nvPr/>
        </p:nvSpPr>
        <p:spPr>
          <a:xfrm>
            <a:off x="785786" y="1071546"/>
            <a:ext cx="7929618" cy="4832092"/>
          </a:xfrm>
          <a:prstGeom prst="rect">
            <a:avLst/>
          </a:prstGeom>
        </p:spPr>
        <p:txBody>
          <a:bodyPr wrap="square">
            <a:spAutoFit/>
          </a:bodyPr>
          <a:lstStyle/>
          <a:p>
            <a:pPr algn="ctr"/>
            <a:r>
              <a:rPr lang="ru-RU" sz="2800" dirty="0"/>
              <a:t>В качестве условных заместителей могут выступать символы разнообразного характера</a:t>
            </a:r>
            <a:r>
              <a:rPr lang="ru-RU" sz="2800" dirty="0" smtClean="0"/>
              <a:t>:</a:t>
            </a:r>
          </a:p>
          <a:p>
            <a:pPr algn="ctr"/>
            <a:endParaRPr lang="ru-RU" sz="2800" dirty="0"/>
          </a:p>
          <a:p>
            <a:pPr algn="ctr"/>
            <a:r>
              <a:rPr lang="en-US" sz="2800" b="1" dirty="0" smtClean="0"/>
              <a:t>1</a:t>
            </a:r>
            <a:r>
              <a:rPr lang="ru-RU" sz="2800" dirty="0" smtClean="0"/>
              <a:t>. </a:t>
            </a:r>
            <a:r>
              <a:rPr lang="ru-RU" sz="2800" dirty="0"/>
              <a:t>условно-образные (геометрические фигуры</a:t>
            </a:r>
            <a:r>
              <a:rPr lang="ru-RU" sz="2800" dirty="0" smtClean="0"/>
              <a:t>); </a:t>
            </a:r>
            <a:r>
              <a:rPr lang="ru-RU" sz="2800" b="1" dirty="0" smtClean="0"/>
              <a:t>2</a:t>
            </a:r>
            <a:r>
              <a:rPr lang="ru-RU" sz="2800" dirty="0" smtClean="0"/>
              <a:t>.символические изображения предметов </a:t>
            </a:r>
            <a:r>
              <a:rPr lang="ru-RU" sz="2800" dirty="0"/>
              <a:t>(условные обозначения, силуэты, контуры, пиктограммы</a:t>
            </a:r>
            <a:r>
              <a:rPr lang="ru-RU" sz="2800" dirty="0" smtClean="0"/>
              <a:t>);</a:t>
            </a:r>
            <a:r>
              <a:rPr lang="ru-RU" sz="2800" dirty="0"/>
              <a:t> </a:t>
            </a:r>
            <a:r>
              <a:rPr lang="ru-RU" sz="2800" dirty="0" smtClean="0"/>
              <a:t>                                                                         </a:t>
            </a:r>
            <a:r>
              <a:rPr lang="ru-RU" sz="2800" b="1" dirty="0" smtClean="0"/>
              <a:t>3</a:t>
            </a:r>
            <a:r>
              <a:rPr lang="ru-RU" sz="2800" dirty="0" smtClean="0"/>
              <a:t>. силуэтные </a:t>
            </a:r>
            <a:r>
              <a:rPr lang="ru-RU" sz="2800" dirty="0"/>
              <a:t>и предметные картинки; </a:t>
            </a:r>
            <a:r>
              <a:rPr lang="ru-RU" sz="2800" dirty="0" smtClean="0"/>
              <a:t> </a:t>
            </a:r>
            <a:r>
              <a:rPr lang="ru-RU" sz="2800" b="1" dirty="0" smtClean="0"/>
              <a:t>4</a:t>
            </a:r>
            <a:r>
              <a:rPr lang="ru-RU" sz="2800" dirty="0" smtClean="0"/>
              <a:t>.буквенно-цифровая символика</a:t>
            </a:r>
            <a:r>
              <a:rPr lang="ru-RU" sz="2800" dirty="0"/>
              <a:t>;</a:t>
            </a:r>
            <a:r>
              <a:rPr lang="ru-RU" sz="2800" dirty="0" smtClean="0"/>
              <a:t>                             </a:t>
            </a:r>
            <a:r>
              <a:rPr lang="ru-RU" sz="2800" b="1" dirty="0" smtClean="0"/>
              <a:t>5</a:t>
            </a:r>
            <a:r>
              <a:rPr lang="ru-RU" sz="2800" dirty="0" smtClean="0"/>
              <a:t>.графики</a:t>
            </a:r>
            <a:r>
              <a:rPr lang="ru-RU" sz="2800" dirty="0"/>
              <a:t>, диаграммы, чертежи и др.</a:t>
            </a:r>
            <a:br>
              <a:rPr lang="ru-RU" sz="2800" dirty="0"/>
            </a:br>
            <a:endParaRPr lang="ru-RU" sz="2800" dirty="0"/>
          </a:p>
        </p:txBody>
      </p:sp>
      <p:sp>
        <p:nvSpPr>
          <p:cNvPr id="37889" name="Rectangle 1"/>
          <p:cNvSpPr>
            <a:spLocks noChangeArrowheads="1"/>
          </p:cNvSpPr>
          <p:nvPr/>
        </p:nvSpPr>
        <p:spPr bwMode="auto">
          <a:xfrm>
            <a:off x="714348" y="5786454"/>
            <a:ext cx="80010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714348" y="714356"/>
            <a:ext cx="7858180" cy="1815882"/>
          </a:xfrm>
          <a:prstGeom prst="rect">
            <a:avLst/>
          </a:prstGeom>
        </p:spPr>
        <p:txBody>
          <a:bodyPr wrap="square">
            <a:spAutoFit/>
          </a:bodyPr>
          <a:lstStyle/>
          <a:p>
            <a:pPr algn="ctr"/>
            <a:r>
              <a:rPr lang="ru-RU" sz="2800" dirty="0"/>
              <a:t>Разнообразие форм представления информации активизирует процесс усвоения материала, учит ребят быстро разбираться в таблицах, схемах, диаграммах, самостоятельно их составлять. </a:t>
            </a:r>
          </a:p>
        </p:txBody>
      </p:sp>
      <p:sp>
        <p:nvSpPr>
          <p:cNvPr id="37889" name="Rectangle 1"/>
          <p:cNvSpPr>
            <a:spLocks noChangeArrowheads="1"/>
          </p:cNvSpPr>
          <p:nvPr/>
        </p:nvSpPr>
        <p:spPr bwMode="auto">
          <a:xfrm>
            <a:off x="714348" y="3214686"/>
            <a:ext cx="792961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Использование кодирования учебного материала способствует развитию памяти, внимания, воображения, логического мышления, математической речи; является средством для формирования прочных теоретических знаний при обучении.</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7889" name="Rectangle 1"/>
          <p:cNvSpPr>
            <a:spLocks noChangeArrowheads="1"/>
          </p:cNvSpPr>
          <p:nvPr/>
        </p:nvSpPr>
        <p:spPr bwMode="auto">
          <a:xfrm>
            <a:off x="714348" y="3214686"/>
            <a:ext cx="792961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ru-RU" sz="2800" b="0" i="0" u="none" strike="noStrike" cap="none" normalizeH="0" baseline="0" dirty="0" smtClean="0">
              <a:ln>
                <a:noFill/>
              </a:ln>
              <a:solidFill>
                <a:schemeClr val="tx1"/>
              </a:solidFill>
              <a:effectLst/>
              <a:latin typeface="Arial" pitchFamily="34" charset="0"/>
            </a:endParaRPr>
          </a:p>
        </p:txBody>
      </p:sp>
      <p:pic>
        <p:nvPicPr>
          <p:cNvPr id="44034" name="Picture 2" descr="От рассвета до заката - Форумы на Sportbox.ru - Страница 1457"/>
          <p:cNvPicPr>
            <a:picLocks noChangeAspect="1" noChangeArrowheads="1"/>
          </p:cNvPicPr>
          <p:nvPr/>
        </p:nvPicPr>
        <p:blipFill>
          <a:blip r:embed="rId3"/>
          <a:srcRect/>
          <a:stretch>
            <a:fillRect/>
          </a:stretch>
        </p:blipFill>
        <p:spPr bwMode="auto">
          <a:xfrm>
            <a:off x="722546" y="500043"/>
            <a:ext cx="7769202" cy="56419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145" name="Rectangle 1"/>
          <p:cNvSpPr>
            <a:spLocks noChangeArrowheads="1"/>
          </p:cNvSpPr>
          <p:nvPr/>
        </p:nvSpPr>
        <p:spPr bwMode="auto">
          <a:xfrm>
            <a:off x="714348" y="500042"/>
            <a:ext cx="785818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Times New Roman" pitchFamily="18" charset="0"/>
                <a:cs typeface="Times New Roman" pitchFamily="18" charset="0"/>
              </a:rPr>
              <a:t>Виды знаково-символической деятельности (по убывающей): </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замещение,</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кодирование (декодирование), </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схематизация </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моделирование .</a:t>
            </a:r>
            <a:endParaRPr kumimoji="0" lang="ru-RU" sz="2800" b="1"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6572264" y="6143644"/>
            <a:ext cx="2160271" cy="369332"/>
          </a:xfrm>
          <a:prstGeom prst="rect">
            <a:avLst/>
          </a:prstGeom>
        </p:spPr>
        <p:txBody>
          <a:bodyPr wrap="none">
            <a:spAutoFit/>
          </a:bodyPr>
          <a:lstStyle/>
          <a:p>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Н.Г.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Салмина</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(1988)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073" name="Rectangle 1"/>
          <p:cNvSpPr>
            <a:spLocks noChangeArrowheads="1"/>
          </p:cNvSpPr>
          <p:nvPr/>
        </p:nvSpPr>
        <p:spPr bwMode="auto">
          <a:xfrm>
            <a:off x="1000100" y="1142984"/>
            <a:ext cx="750095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Термин </a:t>
            </a: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замещение</a:t>
            </a:r>
            <a:r>
              <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часто в литературе используется как синоним знаково-символической деятельности, когда имеют в виду замещение какой-либо реальности знаково-символическими средствами.                                                      В узком смысле – это самый простой уровень знаково-символической деятельности, когда функции замещаемого предмета переносятся на знаково-символическое средство (заместитель), то есть в замещении осуществляется воспроизведение функции замещаемого предмета.</a:t>
            </a:r>
            <a:endParaRPr kumimoji="0" lang="ru-RU" sz="2800" b="0"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3214678" y="357166"/>
            <a:ext cx="2879891" cy="707886"/>
          </a:xfrm>
          <a:prstGeom prst="rect">
            <a:avLst/>
          </a:prstGeom>
        </p:spPr>
        <p:txBody>
          <a:bodyPr wrap="none">
            <a:spAutoFit/>
          </a:bodyPr>
          <a:lstStyle/>
          <a:p>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Times New Roman" pitchFamily="18" charset="0"/>
                <a:cs typeface="Times New Roman" pitchFamily="18" charset="0"/>
              </a:rPr>
              <a:t>Замещение </a:t>
            </a:r>
            <a:endParaRPr lang="ru-RU" sz="4000" b="1" u="sng"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cxnSp>
        <p:nvCxnSpPr>
          <p:cNvPr id="6" name="Прямая соединительная линия 5"/>
          <p:cNvCxnSpPr/>
          <p:nvPr/>
        </p:nvCxnSpPr>
        <p:spPr>
          <a:xfrm rot="5400000">
            <a:off x="1715294" y="3642519"/>
            <a:ext cx="4143375" cy="158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rot="5400000">
            <a:off x="2858294" y="3642519"/>
            <a:ext cx="4143375" cy="158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Овал 8"/>
          <p:cNvSpPr/>
          <p:nvPr/>
        </p:nvSpPr>
        <p:spPr>
          <a:xfrm>
            <a:off x="2643188" y="2000250"/>
            <a:ext cx="1071562" cy="100012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Овал 9"/>
          <p:cNvSpPr/>
          <p:nvPr/>
        </p:nvSpPr>
        <p:spPr>
          <a:xfrm>
            <a:off x="5000625" y="2000250"/>
            <a:ext cx="1071563" cy="100012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4" name="Прямая со стрелкой 13"/>
          <p:cNvCxnSpPr/>
          <p:nvPr/>
        </p:nvCxnSpPr>
        <p:spPr>
          <a:xfrm>
            <a:off x="4429125" y="2500313"/>
            <a:ext cx="2286000" cy="1587"/>
          </a:xfrm>
          <a:prstGeom prst="straightConnector1">
            <a:avLst/>
          </a:prstGeom>
          <a:ln w="3810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000250" y="2500313"/>
            <a:ext cx="2286000" cy="1587"/>
          </a:xfrm>
          <a:prstGeom prst="straightConnector1">
            <a:avLst/>
          </a:prstGeom>
          <a:ln w="3810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Группа 28"/>
          <p:cNvGrpSpPr>
            <a:grpSpLocks/>
          </p:cNvGrpSpPr>
          <p:nvPr/>
        </p:nvGrpSpPr>
        <p:grpSpPr bwMode="auto">
          <a:xfrm>
            <a:off x="2286000" y="3286125"/>
            <a:ext cx="1071563" cy="1000125"/>
            <a:chOff x="2500298" y="3286124"/>
            <a:chExt cx="1071563" cy="1000125"/>
          </a:xfrm>
        </p:grpSpPr>
        <p:sp>
          <p:nvSpPr>
            <p:cNvPr id="22" name="Овал 21"/>
            <p:cNvSpPr/>
            <p:nvPr/>
          </p:nvSpPr>
          <p:spPr>
            <a:xfrm>
              <a:off x="2500298" y="3286124"/>
              <a:ext cx="1071563" cy="100012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Овал 32"/>
            <p:cNvSpPr/>
            <p:nvPr/>
          </p:nvSpPr>
          <p:spPr>
            <a:xfrm flipH="1" flipV="1">
              <a:off x="2928923" y="3714749"/>
              <a:ext cx="142875" cy="142875"/>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nvGrpSpPr>
          <p:cNvPr id="3" name="Группа 29"/>
          <p:cNvGrpSpPr>
            <a:grpSpLocks/>
          </p:cNvGrpSpPr>
          <p:nvPr/>
        </p:nvGrpSpPr>
        <p:grpSpPr bwMode="auto">
          <a:xfrm>
            <a:off x="5357813" y="3286125"/>
            <a:ext cx="1071562" cy="1000125"/>
            <a:chOff x="4500563" y="3286125"/>
            <a:chExt cx="1071562" cy="1000125"/>
          </a:xfrm>
        </p:grpSpPr>
        <p:sp>
          <p:nvSpPr>
            <p:cNvPr id="24" name="Овал 23"/>
            <p:cNvSpPr/>
            <p:nvPr/>
          </p:nvSpPr>
          <p:spPr>
            <a:xfrm>
              <a:off x="4500563" y="3286125"/>
              <a:ext cx="1071562" cy="100012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2" name="Овал 41"/>
            <p:cNvSpPr/>
            <p:nvPr/>
          </p:nvSpPr>
          <p:spPr>
            <a:xfrm flipH="1" flipV="1">
              <a:off x="4929188" y="3714750"/>
              <a:ext cx="142875" cy="142875"/>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43" name="Овал 42"/>
          <p:cNvSpPr/>
          <p:nvPr/>
        </p:nvSpPr>
        <p:spPr>
          <a:xfrm flipH="1" flipV="1">
            <a:off x="5429250" y="2428875"/>
            <a:ext cx="142875" cy="14287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4" name="Овал 43"/>
          <p:cNvSpPr/>
          <p:nvPr/>
        </p:nvSpPr>
        <p:spPr>
          <a:xfrm flipH="1" flipV="1">
            <a:off x="3071813" y="2428875"/>
            <a:ext cx="142875" cy="142875"/>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4" name="Группа 30"/>
          <p:cNvGrpSpPr>
            <a:grpSpLocks/>
          </p:cNvGrpSpPr>
          <p:nvPr/>
        </p:nvGrpSpPr>
        <p:grpSpPr bwMode="auto">
          <a:xfrm>
            <a:off x="2428875" y="4643438"/>
            <a:ext cx="1071563" cy="1000125"/>
            <a:chOff x="1285875" y="4643438"/>
            <a:chExt cx="1071563" cy="1000125"/>
          </a:xfrm>
        </p:grpSpPr>
        <p:sp>
          <p:nvSpPr>
            <p:cNvPr id="26" name="Овал 25"/>
            <p:cNvSpPr/>
            <p:nvPr/>
          </p:nvSpPr>
          <p:spPr>
            <a:xfrm>
              <a:off x="1285875" y="4643438"/>
              <a:ext cx="1071563" cy="100012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Овал 35"/>
            <p:cNvSpPr/>
            <p:nvPr/>
          </p:nvSpPr>
          <p:spPr>
            <a:xfrm flipH="1">
              <a:off x="1785938" y="5072063"/>
              <a:ext cx="142875" cy="142875"/>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54" name="TextBox 53"/>
          <p:cNvSpPr txBox="1"/>
          <p:nvPr/>
        </p:nvSpPr>
        <p:spPr>
          <a:xfrm>
            <a:off x="3643313" y="642938"/>
            <a:ext cx="1582737" cy="83026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ru-RU" sz="2400" b="1" dirty="0">
                <a:ln>
                  <a:solidFill>
                    <a:sysClr val="windowText" lastClr="000000"/>
                  </a:solidFill>
                </a:ln>
                <a:solidFill>
                  <a:schemeClr val="accent2">
                    <a:lumMod val="75000"/>
                  </a:schemeClr>
                </a:solidFill>
                <a:latin typeface="Times New Roman" pitchFamily="18" charset="0"/>
                <a:cs typeface="Times New Roman" pitchFamily="18" charset="0"/>
              </a:rPr>
              <a:t>Диаметр </a:t>
            </a:r>
          </a:p>
          <a:p>
            <a:pPr algn="ctr">
              <a:defRPr/>
            </a:pPr>
            <a:r>
              <a:rPr lang="ru-RU" sz="2400" b="1" dirty="0">
                <a:ln>
                  <a:solidFill>
                    <a:sysClr val="windowText" lastClr="000000"/>
                  </a:solidFill>
                </a:ln>
                <a:solidFill>
                  <a:schemeClr val="accent2">
                    <a:lumMod val="75000"/>
                  </a:schemeClr>
                </a:solidFill>
                <a:latin typeface="Times New Roman" pitchFamily="18" charset="0"/>
                <a:cs typeface="Times New Roman" pitchFamily="18" charset="0"/>
              </a:rPr>
              <a:t>молекулы</a:t>
            </a:r>
          </a:p>
        </p:txBody>
      </p:sp>
      <p:cxnSp>
        <p:nvCxnSpPr>
          <p:cNvPr id="52" name="Прямая со стрелкой 51"/>
          <p:cNvCxnSpPr>
            <a:endCxn id="9" idx="6"/>
          </p:cNvCxnSpPr>
          <p:nvPr/>
        </p:nvCxnSpPr>
        <p:spPr>
          <a:xfrm>
            <a:off x="2571750" y="2500313"/>
            <a:ext cx="1143000" cy="1587"/>
          </a:xfrm>
          <a:prstGeom prst="straightConnector1">
            <a:avLst/>
          </a:prstGeom>
          <a:ln w="3810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14349" y="2714625"/>
            <a:ext cx="7786742" cy="5232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ru-RU" sz="2800" b="1" dirty="0">
                <a:ln>
                  <a:solidFill>
                    <a:sysClr val="windowText" lastClr="000000"/>
                  </a:solidFill>
                </a:ln>
                <a:solidFill>
                  <a:schemeClr val="accent2">
                    <a:lumMod val="75000"/>
                  </a:schemeClr>
                </a:solidFill>
                <a:latin typeface="Times New Roman" pitchFamily="18" charset="0"/>
                <a:cs typeface="Times New Roman" pitchFamily="18" charset="0"/>
              </a:rPr>
              <a:t>Силы отталкивания равны силам притяжения</a:t>
            </a:r>
          </a:p>
        </p:txBody>
      </p:sp>
      <p:cxnSp>
        <p:nvCxnSpPr>
          <p:cNvPr id="27" name="Прямая со стрелкой 26"/>
          <p:cNvCxnSpPr/>
          <p:nvPr/>
        </p:nvCxnSpPr>
        <p:spPr>
          <a:xfrm>
            <a:off x="1643063" y="3786188"/>
            <a:ext cx="2357437" cy="1587"/>
          </a:xfrm>
          <a:prstGeom prst="straightConnector1">
            <a:avLst/>
          </a:prstGeom>
          <a:ln w="3810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4714875" y="3786188"/>
            <a:ext cx="2357438" cy="1587"/>
          </a:xfrm>
          <a:prstGeom prst="straightConnector1">
            <a:avLst/>
          </a:prstGeom>
          <a:ln w="3810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4348" y="4000500"/>
            <a:ext cx="7786742" cy="5232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ru-RU" sz="2400" b="1" dirty="0">
                <a:ln>
                  <a:solidFill>
                    <a:sysClr val="windowText" lastClr="000000"/>
                  </a:solidFill>
                </a:ln>
                <a:solidFill>
                  <a:schemeClr val="accent2">
                    <a:lumMod val="75000"/>
                  </a:schemeClr>
                </a:solidFill>
                <a:latin typeface="Times New Roman" pitchFamily="18" charset="0"/>
                <a:cs typeface="Times New Roman" pitchFamily="18" charset="0"/>
              </a:rPr>
              <a:t>  </a:t>
            </a:r>
            <a:r>
              <a:rPr lang="ru-RU" sz="2800" b="1" dirty="0">
                <a:ln>
                  <a:solidFill>
                    <a:sysClr val="windowText" lastClr="000000"/>
                  </a:solidFill>
                </a:ln>
                <a:solidFill>
                  <a:schemeClr val="accent2">
                    <a:lumMod val="75000"/>
                  </a:schemeClr>
                </a:solidFill>
                <a:latin typeface="Times New Roman" pitchFamily="18" charset="0"/>
                <a:cs typeface="Times New Roman" pitchFamily="18" charset="0"/>
              </a:rPr>
              <a:t>Силы отталкивания больше сил притяжения</a:t>
            </a:r>
          </a:p>
        </p:txBody>
      </p:sp>
      <p:cxnSp>
        <p:nvCxnSpPr>
          <p:cNvPr id="39" name="Прямая со стрелкой 38"/>
          <p:cNvCxnSpPr/>
          <p:nvPr/>
        </p:nvCxnSpPr>
        <p:spPr>
          <a:xfrm>
            <a:off x="1571625" y="5143500"/>
            <a:ext cx="2714625" cy="1588"/>
          </a:xfrm>
          <a:prstGeom prst="straightConnector1">
            <a:avLst/>
          </a:prstGeom>
          <a:ln w="3810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 name="Группа 31"/>
          <p:cNvGrpSpPr>
            <a:grpSpLocks/>
          </p:cNvGrpSpPr>
          <p:nvPr/>
        </p:nvGrpSpPr>
        <p:grpSpPr bwMode="auto">
          <a:xfrm>
            <a:off x="5286375" y="4643438"/>
            <a:ext cx="1071563" cy="1000125"/>
            <a:chOff x="6500813" y="4643438"/>
            <a:chExt cx="1071562" cy="1000125"/>
          </a:xfrm>
        </p:grpSpPr>
        <p:sp>
          <p:nvSpPr>
            <p:cNvPr id="25" name="Овал 24"/>
            <p:cNvSpPr/>
            <p:nvPr/>
          </p:nvSpPr>
          <p:spPr>
            <a:xfrm>
              <a:off x="6500813" y="4643438"/>
              <a:ext cx="1071562" cy="100012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7" name="Овал 36"/>
            <p:cNvSpPr/>
            <p:nvPr/>
          </p:nvSpPr>
          <p:spPr>
            <a:xfrm flipH="1" flipV="1">
              <a:off x="7000876" y="5072063"/>
              <a:ext cx="142875" cy="142875"/>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cxnSp>
        <p:nvCxnSpPr>
          <p:cNvPr id="28" name="Прямая со стрелкой 27"/>
          <p:cNvCxnSpPr/>
          <p:nvPr/>
        </p:nvCxnSpPr>
        <p:spPr>
          <a:xfrm>
            <a:off x="4357688" y="5143500"/>
            <a:ext cx="3000375" cy="1588"/>
          </a:xfrm>
          <a:prstGeom prst="straightConnector1">
            <a:avLst/>
          </a:prstGeom>
          <a:ln w="3810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42911" y="5357813"/>
            <a:ext cx="8001056" cy="5232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ru-RU" sz="2800" b="1" dirty="0">
                <a:ln>
                  <a:solidFill>
                    <a:sysClr val="windowText" lastClr="000000"/>
                  </a:solidFill>
                </a:ln>
                <a:solidFill>
                  <a:schemeClr val="accent2">
                    <a:lumMod val="75000"/>
                  </a:schemeClr>
                </a:solidFill>
                <a:latin typeface="Times New Roman" pitchFamily="18" charset="0"/>
                <a:cs typeface="Times New Roman" pitchFamily="18" charset="0"/>
              </a:rPr>
              <a:t>    Силы отталкивания меньше сил притяжения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7 -3.33333E-6 C 0.00069 -0.03773 -0.00017 -0.0831 0.01493 -0.11666 C 0.01701 -0.13125 0.01788 -0.13819 0.02621 -0.14629 C 0.03559 -0.16666 0.04931 -0.18009 0.06389 -0.19074 C 0.06979 -0.1949 0.06962 -0.1993 0.07639 -0.20185 C 0.08351 -0.20879 0.09219 -0.20972 0.10035 -0.21296 C 0.10278 -0.21389 0.10781 -0.21666 0.10781 -0.21643 C 0.11042 -0.21551 0.11285 -0.21412 0.11545 -0.21296 C 0.11667 -0.21227 0.11597 -0.20902 0.11667 -0.2074 C 0.11806 -0.20347 0.11892 -0.19838 0.1217 -0.19629 C 0.12812 -0.19166 0.12517 -0.19421 0.13038 -0.18889 C 0.13125 -0.18518 0.13212 -0.18148 0.13299 -0.17777 C 0.13333 -0.17592 0.1342 -0.17222 0.1342 -0.17199 C 0.13663 -0.14421 0.13299 -0.11643 0.13299 -0.08889 " pathEditMode="relative" rAng="0" ptsTypes="fffffffffffffA">
                                      <p:cBhvr>
                                        <p:cTn id="6" dur="2000" fill="hold"/>
                                        <p:tgtEl>
                                          <p:spTgt spid="52"/>
                                        </p:tgtEl>
                                        <p:attrNameLst>
                                          <p:attrName>ppt_x</p:attrName>
                                          <p:attrName>ppt_y</p:attrName>
                                        </p:attrNameLst>
                                      </p:cBhvr>
                                      <p:rCtr x="68" y="-108"/>
                                    </p:animMotion>
                                  </p:childTnLst>
                                </p:cTn>
                              </p:par>
                              <p:par>
                                <p:cTn id="7" presetID="10"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animEffect transition="in" filter="fade">
                                      <p:cBhvr>
                                        <p:cTn id="9" dur="30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0" fill="hold"/>
                                        <p:tgtEl>
                                          <p:spTgt spid="47"/>
                                        </p:tgtEl>
                                        <p:attrNameLst>
                                          <p:attrName>ppt_w</p:attrName>
                                        </p:attrNameLst>
                                      </p:cBhvr>
                                      <p:tavLst>
                                        <p:tav tm="0">
                                          <p:val>
                                            <p:strVal val="#ppt_w*0.70"/>
                                          </p:val>
                                        </p:tav>
                                        <p:tav tm="100000">
                                          <p:val>
                                            <p:strVal val="#ppt_w"/>
                                          </p:val>
                                        </p:tav>
                                      </p:tavLst>
                                    </p:anim>
                                    <p:anim calcmode="lin" valueType="num">
                                      <p:cBhvr>
                                        <p:cTn id="15" dur="5000" fill="hold"/>
                                        <p:tgtEl>
                                          <p:spTgt spid="47"/>
                                        </p:tgtEl>
                                        <p:attrNameLst>
                                          <p:attrName>ppt_h</p:attrName>
                                        </p:attrNameLst>
                                      </p:cBhvr>
                                      <p:tavLst>
                                        <p:tav tm="0">
                                          <p:val>
                                            <p:strVal val="#ppt_h"/>
                                          </p:val>
                                        </p:tav>
                                        <p:tav tm="100000">
                                          <p:val>
                                            <p:strVal val="#ppt_h"/>
                                          </p:val>
                                        </p:tav>
                                      </p:tavLst>
                                    </p:anim>
                                    <p:animEffect transition="in" filter="fade">
                                      <p:cBhvr>
                                        <p:cTn id="16" dur="50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3.05556E-6 -3.33333E-6 L 0.08125 0.00047 " pathEditMode="relative" rAng="0" ptsTypes="AA">
                                      <p:cBhvr>
                                        <p:cTn id="20" dur="2000" fill="hold"/>
                                        <p:tgtEl>
                                          <p:spTgt spid="2"/>
                                        </p:tgtEl>
                                        <p:attrNameLst>
                                          <p:attrName>ppt_x</p:attrName>
                                          <p:attrName>ppt_y</p:attrName>
                                        </p:attrNameLst>
                                      </p:cBhvr>
                                      <p:rCtr x="41" y="0"/>
                                    </p:animMotion>
                                  </p:childTnLst>
                                </p:cTn>
                              </p:par>
                              <p:par>
                                <p:cTn id="21" presetID="35" presetClass="path" presetSubtype="0" accel="50000" decel="50000" fill="hold" nodeType="withEffect">
                                  <p:stCondLst>
                                    <p:cond delay="0"/>
                                  </p:stCondLst>
                                  <p:childTnLst>
                                    <p:animMotion origin="layout" path="M -4.44444E-6 -3.33333E-6 L -0.08142 0.00047 " pathEditMode="relative" rAng="0" ptsTypes="AA">
                                      <p:cBhvr>
                                        <p:cTn id="22" dur="2000" fill="hold"/>
                                        <p:tgtEl>
                                          <p:spTgt spid="3"/>
                                        </p:tgtEl>
                                        <p:attrNameLst>
                                          <p:attrName>ppt_x</p:attrName>
                                          <p:attrName>ppt_y</p:attrName>
                                        </p:attrNameLst>
                                      </p:cBhvr>
                                      <p:rCtr x="-41" y="0"/>
                                    </p:animMotion>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0" fill="hold"/>
                                        <p:tgtEl>
                                          <p:spTgt spid="48"/>
                                        </p:tgtEl>
                                        <p:attrNameLst>
                                          <p:attrName>ppt_w</p:attrName>
                                        </p:attrNameLst>
                                      </p:cBhvr>
                                      <p:tavLst>
                                        <p:tav tm="0">
                                          <p:val>
                                            <p:strVal val="#ppt_w*0.70"/>
                                          </p:val>
                                        </p:tav>
                                        <p:tav tm="100000">
                                          <p:val>
                                            <p:strVal val="#ppt_w"/>
                                          </p:val>
                                        </p:tav>
                                      </p:tavLst>
                                    </p:anim>
                                    <p:anim calcmode="lin" valueType="num">
                                      <p:cBhvr>
                                        <p:cTn id="28" dur="5000" fill="hold"/>
                                        <p:tgtEl>
                                          <p:spTgt spid="48"/>
                                        </p:tgtEl>
                                        <p:attrNameLst>
                                          <p:attrName>ppt_h</p:attrName>
                                        </p:attrNameLst>
                                      </p:cBhvr>
                                      <p:tavLst>
                                        <p:tav tm="0">
                                          <p:val>
                                            <p:strVal val="#ppt_h"/>
                                          </p:val>
                                        </p:tav>
                                        <p:tav tm="100000">
                                          <p:val>
                                            <p:strVal val="#ppt_h"/>
                                          </p:val>
                                        </p:tav>
                                      </p:tavLst>
                                    </p:anim>
                                    <p:animEffect transition="in" filter="fade">
                                      <p:cBhvr>
                                        <p:cTn id="29" dur="50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1.94444E-6 1.11022E-16 L -0.11545 0.00208 " pathEditMode="relative" rAng="0" ptsTypes="AA">
                                      <p:cBhvr>
                                        <p:cTn id="33" dur="2000" fill="hold"/>
                                        <p:tgtEl>
                                          <p:spTgt spid="4"/>
                                        </p:tgtEl>
                                        <p:attrNameLst>
                                          <p:attrName>ppt_x</p:attrName>
                                          <p:attrName>ppt_y</p:attrName>
                                        </p:attrNameLst>
                                      </p:cBhvr>
                                      <p:rCtr x="-58" y="1"/>
                                    </p:animMotion>
                                  </p:childTnLst>
                                </p:cTn>
                              </p:par>
                              <p:par>
                                <p:cTn id="34" presetID="63" presetClass="path" presetSubtype="0" accel="50000" decel="50000" fill="hold" nodeType="withEffect">
                                  <p:stCondLst>
                                    <p:cond delay="0"/>
                                  </p:stCondLst>
                                  <p:childTnLst>
                                    <p:animMotion origin="layout" path="M -1.94444E-6 1.11022E-16 L 0.11545 0.00208 " pathEditMode="relative" rAng="0" ptsTypes="AA">
                                      <p:cBhvr>
                                        <p:cTn id="35" dur="2000" fill="hold"/>
                                        <p:tgtEl>
                                          <p:spTgt spid="5"/>
                                        </p:tgtEl>
                                        <p:attrNameLst>
                                          <p:attrName>ppt_x</p:attrName>
                                          <p:attrName>ppt_y</p:attrName>
                                        </p:attrNameLst>
                                      </p:cBhvr>
                                      <p:rCtr x="58" y="1"/>
                                    </p:animMotion>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0" fill="hold"/>
                                        <p:tgtEl>
                                          <p:spTgt spid="49"/>
                                        </p:tgtEl>
                                        <p:attrNameLst>
                                          <p:attrName>ppt_w</p:attrName>
                                        </p:attrNameLst>
                                      </p:cBhvr>
                                      <p:tavLst>
                                        <p:tav tm="0">
                                          <p:val>
                                            <p:strVal val="#ppt_w*0.70"/>
                                          </p:val>
                                        </p:tav>
                                        <p:tav tm="100000">
                                          <p:val>
                                            <p:strVal val="#ppt_w"/>
                                          </p:val>
                                        </p:tav>
                                      </p:tavLst>
                                    </p:anim>
                                    <p:anim calcmode="lin" valueType="num">
                                      <p:cBhvr>
                                        <p:cTn id="41" dur="5000" fill="hold"/>
                                        <p:tgtEl>
                                          <p:spTgt spid="49"/>
                                        </p:tgtEl>
                                        <p:attrNameLst>
                                          <p:attrName>ppt_h</p:attrName>
                                        </p:attrNameLst>
                                      </p:cBhvr>
                                      <p:tavLst>
                                        <p:tav tm="0">
                                          <p:val>
                                            <p:strVal val="#ppt_h"/>
                                          </p:val>
                                        </p:tav>
                                        <p:tav tm="100000">
                                          <p:val>
                                            <p:strVal val="#ppt_h"/>
                                          </p:val>
                                        </p:tav>
                                      </p:tavLst>
                                    </p:anim>
                                    <p:animEffect transition="in" filter="fade">
                                      <p:cBhvr>
                                        <p:cTn id="42" dur="5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193" name="Rectangle 1"/>
          <p:cNvSpPr>
            <a:spLocks noChangeArrowheads="1"/>
          </p:cNvSpPr>
          <p:nvPr/>
        </p:nvSpPr>
        <p:spPr bwMode="auto">
          <a:xfrm>
            <a:off x="1142976" y="1428736"/>
            <a:ext cx="757239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a:t>
            </a: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кодировании (декодировании)</a:t>
            </a:r>
            <a:r>
              <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знаково-символические средства выполняют коммуникативную функцию. Главная цель этой деятельности – сообщение, как можно более точное распознавание закодированной информации. Кодирование использует разные типы связей замещаемого – обозначение, изображение, раскрытие сущности замещаемого и выражение отношения к реальности.</a:t>
            </a:r>
            <a:endParaRPr kumimoji="0" lang="ru-RU" sz="28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2928926" y="500042"/>
            <a:ext cx="3425168" cy="707886"/>
          </a:xfrm>
          <a:prstGeom prst="rect">
            <a:avLst/>
          </a:prstGeom>
        </p:spPr>
        <p:txBody>
          <a:bodyPr wrap="none">
            <a:spAutoFit/>
          </a:bodyPr>
          <a:lstStyle/>
          <a:p>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Times New Roman" pitchFamily="18" charset="0"/>
                <a:cs typeface="Times New Roman" pitchFamily="18" charset="0"/>
              </a:rPr>
              <a:t>Кодирование  </a:t>
            </a:r>
            <a:endParaRPr lang="ru-RU" sz="4000" b="1" u="sng"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2529" name="Rectangle 1"/>
          <p:cNvSpPr>
            <a:spLocks noChangeArrowheads="1"/>
          </p:cNvSpPr>
          <p:nvPr/>
        </p:nvSpPr>
        <p:spPr bwMode="auto">
          <a:xfrm>
            <a:off x="714348" y="214290"/>
            <a:ext cx="8072462"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pitchFamily="18" charset="0"/>
                <a:cs typeface="Times New Roman" pitchFamily="18" charset="0"/>
              </a:rPr>
              <a:t>Фрейм.</a:t>
            </a:r>
            <a:endPar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Times New Roman" pitchFamily="18" charset="0"/>
              </a:rPr>
              <a:t>  От английского слова - каркас, рама.   Представляет собой способ организации учебного материала, при котором выстраивается наглядная основа ( каркас ) конкретного содержания.                 Фрейм позволяет сформировать умение работать самостоятельно, выделяя главное. </a:t>
            </a:r>
            <a:endParaRPr kumimoji="0" lang="ru-RU" sz="2800" b="0" i="0" u="none" strike="noStrike" cap="none" normalizeH="0" baseline="0" dirty="0" smtClean="0">
              <a:ln>
                <a:noFill/>
              </a:ln>
              <a:solidFill>
                <a:schemeClr val="tx1"/>
              </a:solidFill>
              <a:effectLst/>
            </a:endParaRPr>
          </a:p>
        </p:txBody>
      </p:sp>
      <p:sp>
        <p:nvSpPr>
          <p:cNvPr id="6" name="Прямоугольник 5"/>
          <p:cNvSpPr/>
          <p:nvPr/>
        </p:nvSpPr>
        <p:spPr>
          <a:xfrm>
            <a:off x="714348" y="4500570"/>
            <a:ext cx="7858180" cy="1384995"/>
          </a:xfrm>
          <a:prstGeom prst="rect">
            <a:avLst/>
          </a:prstGeom>
        </p:spPr>
        <p:txBody>
          <a:bodyPr wrap="square">
            <a:spAutoFit/>
          </a:bodyPr>
          <a:lstStyle/>
          <a:p>
            <a:pPr algn="ctr"/>
            <a:r>
              <a:rPr lang="ru-RU" sz="2800" u="sng" dirty="0" smtClean="0"/>
              <a:t>Основное требование                                                                </a:t>
            </a:r>
            <a:r>
              <a:rPr lang="ru-RU" sz="2800" dirty="0" smtClean="0"/>
              <a:t> </a:t>
            </a:r>
            <a:r>
              <a:rPr lang="ru-RU" sz="2800" dirty="0"/>
              <a:t>к изображаемой информации – </a:t>
            </a:r>
            <a:r>
              <a:rPr lang="ru-RU" sz="2800" dirty="0" smtClean="0"/>
              <a:t>                                 </a:t>
            </a:r>
            <a:r>
              <a:rPr lang="ru-RU" sz="2800" u="sng" dirty="0" smtClean="0"/>
              <a:t>понятность</a:t>
            </a:r>
            <a:r>
              <a:rPr lang="ru-RU" sz="2800" u="sng" dirty="0"/>
              <a:t>, емкость, образность, компактность.</a:t>
            </a: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 name="Text Box 40"/>
          <p:cNvSpPr txBox="1">
            <a:spLocks noChangeArrowheads="1"/>
          </p:cNvSpPr>
          <p:nvPr/>
        </p:nvSpPr>
        <p:spPr bwMode="auto">
          <a:xfrm>
            <a:off x="2143108" y="5214950"/>
            <a:ext cx="5286375" cy="885825"/>
          </a:xfrm>
          <a:prstGeom prst="rect">
            <a:avLst/>
          </a:prstGeom>
          <a:gradFill rotWithShape="0">
            <a:gsLst>
              <a:gs pos="0">
                <a:srgbClr val="92CDDC"/>
              </a:gs>
              <a:gs pos="50000">
                <a:srgbClr val="DAEEF3"/>
              </a:gs>
              <a:gs pos="100000">
                <a:srgbClr val="92CDDC"/>
              </a:gs>
            </a:gsLst>
            <a:lin ang="18900000" scaled="1"/>
          </a:gradFill>
          <a:ln w="28575">
            <a:solidFill>
              <a:srgbClr val="2805BB"/>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 1,14…</a:t>
            </a:r>
            <a:endParaRPr kumimoji="0" lang="ru-RU" sz="1800" b="0" i="0" u="none" strike="noStrike" cap="none" normalizeH="0" baseline="0" smtClean="0">
              <a:ln>
                <a:noFill/>
              </a:ln>
              <a:solidFill>
                <a:schemeClr val="tx1"/>
              </a:solidFill>
              <a:effectLst/>
              <a:latin typeface="Arial" pitchFamily="34" charset="0"/>
            </a:endParaRPr>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194" name="Text Box 26"/>
          <p:cNvSpPr txBox="1">
            <a:spLocks noChangeArrowheads="1"/>
          </p:cNvSpPr>
          <p:nvPr/>
        </p:nvSpPr>
        <p:spPr bwMode="auto">
          <a:xfrm>
            <a:off x="928662" y="357166"/>
            <a:ext cx="7572428" cy="6143668"/>
          </a:xfrm>
          <a:prstGeom prst="rect">
            <a:avLst/>
          </a:prstGeom>
          <a:gradFill rotWithShape="0">
            <a:gsLst>
              <a:gs pos="0">
                <a:srgbClr val="92CDDC"/>
              </a:gs>
              <a:gs pos="50000">
                <a:srgbClr val="DAEEF3"/>
              </a:gs>
              <a:gs pos="100000">
                <a:srgbClr val="92CDDC"/>
              </a:gs>
            </a:gsLst>
            <a:lin ang="18900000" scaled="1"/>
          </a:gradFill>
          <a:ln w="57150">
            <a:solidFill>
              <a:srgbClr val="2805BB"/>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200" b="1" i="0" u="none" strike="noStrike" cap="none" normalizeH="0" baseline="0" dirty="0" smtClean="0">
                <a:ln>
                  <a:noFill/>
                </a:ln>
                <a:solidFill>
                  <a:schemeClr val="tx1"/>
                </a:solidFill>
                <a:effectLst/>
                <a:latin typeface="+mj-lt"/>
              </a:rPr>
              <a:t>Действительные числа  </a:t>
            </a:r>
            <a:r>
              <a:rPr kumimoji="0" lang="en-US" sz="3200" b="1" i="0" u="none" strike="noStrike" cap="none" normalizeH="0" baseline="0" dirty="0" smtClean="0">
                <a:ln>
                  <a:noFill/>
                </a:ln>
                <a:solidFill>
                  <a:srgbClr val="C00000"/>
                </a:solidFill>
                <a:effectLst/>
                <a:latin typeface="+mj-lt"/>
              </a:rPr>
              <a:t>R</a:t>
            </a:r>
            <a:endParaRPr kumimoji="0" lang="en-US" sz="3200" b="1"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7196" name="Picture 2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28860" y="5929330"/>
            <a:ext cx="1457325" cy="304800"/>
          </a:xfrm>
          <a:prstGeom prst="rect">
            <a:avLst/>
          </a:prstGeom>
          <a:noFill/>
        </p:spPr>
      </p:pic>
      <p:pic>
        <p:nvPicPr>
          <p:cNvPr id="7195" name="Picture 2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00562" y="5929330"/>
            <a:ext cx="276225" cy="342900"/>
          </a:xfrm>
          <a:prstGeom prst="rect">
            <a:avLst/>
          </a:prstGeom>
          <a:noFill/>
        </p:spPr>
      </p:pic>
      <p:sp>
        <p:nvSpPr>
          <p:cNvPr id="7197" name="Rectangle 29"/>
          <p:cNvSpPr>
            <a:spLocks noChangeArrowheads="1"/>
          </p:cNvSpPr>
          <p:nvPr/>
        </p:nvSpPr>
        <p:spPr bwMode="auto">
          <a:xfrm>
            <a:off x="2143108" y="5500702"/>
            <a:ext cx="521497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Иррациональные                                                             </a:t>
            </a:r>
            <a:endParaRPr kumimoji="0" lang="ru-RU" sz="1800" b="0" i="0" u="none" strike="noStrike" cap="none" normalizeH="0" baseline="0" dirty="0" smtClean="0">
              <a:ln>
                <a:noFill/>
              </a:ln>
              <a:solidFill>
                <a:schemeClr val="tx1"/>
              </a:solidFill>
              <a:effectLst/>
              <a:latin typeface="Arial" pitchFamily="34" charset="0"/>
            </a:endParaRPr>
          </a:p>
        </p:txBody>
      </p:sp>
      <p:sp>
        <p:nvSpPr>
          <p:cNvPr id="7198" name="Rectangle 3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endParaRPr kumimoji="0" lang="ru-RU" sz="1800" b="0" i="0" u="none" strike="noStrike" cap="none" normalizeH="0" baseline="0" dirty="0" smtClean="0">
              <a:ln>
                <a:noFill/>
              </a:ln>
              <a:solidFill>
                <a:schemeClr val="tx1"/>
              </a:solidFill>
              <a:effectLst/>
              <a:latin typeface="Arial" pitchFamily="34" charset="0"/>
            </a:endParaRPr>
          </a:p>
        </p:txBody>
      </p:sp>
      <p:sp>
        <p:nvSpPr>
          <p:cNvPr id="7199" name="Rectangle 31"/>
          <p:cNvSpPr>
            <a:spLocks noChangeArrowheads="1"/>
          </p:cNvSpPr>
          <p:nvPr/>
        </p:nvSpPr>
        <p:spPr bwMode="auto">
          <a:xfrm rot="11018925" flipV="1">
            <a:off x="857224" y="1357297"/>
            <a:ext cx="828677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 1,14…</a:t>
            </a:r>
            <a:endParaRPr kumimoji="0" lang="ru-RU" sz="1800" b="0" i="0" u="none" strike="noStrike" cap="none" normalizeH="0" baseline="0" dirty="0" smtClean="0">
              <a:ln>
                <a:noFill/>
              </a:ln>
              <a:solidFill>
                <a:schemeClr val="tx1"/>
              </a:solidFill>
              <a:effectLst/>
              <a:latin typeface="Arial" pitchFamily="34" charset="0"/>
            </a:endParaRPr>
          </a:p>
        </p:txBody>
      </p:sp>
      <p:sp>
        <p:nvSpPr>
          <p:cNvPr id="7204" name="Text Box 36"/>
          <p:cNvSpPr txBox="1">
            <a:spLocks noChangeArrowheads="1"/>
          </p:cNvSpPr>
          <p:nvPr/>
        </p:nvSpPr>
        <p:spPr bwMode="auto">
          <a:xfrm>
            <a:off x="1285852" y="1142984"/>
            <a:ext cx="6786610" cy="3986215"/>
          </a:xfrm>
          <a:prstGeom prst="rect">
            <a:avLst/>
          </a:prstGeom>
          <a:gradFill rotWithShape="0">
            <a:gsLst>
              <a:gs pos="0">
                <a:srgbClr val="92CDDC"/>
              </a:gs>
              <a:gs pos="50000">
                <a:srgbClr val="DAEEF3"/>
              </a:gs>
              <a:gs pos="100000">
                <a:srgbClr val="92CDDC"/>
              </a:gs>
            </a:gsLst>
            <a:lin ang="18900000" scaled="1"/>
          </a:gradFill>
          <a:ln w="28575">
            <a:solidFill>
              <a:srgbClr val="2805BB"/>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0" lang="ru-RU"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Рациональные </a:t>
            </a:r>
            <a:r>
              <a:rPr kumimoji="0" lang="en-US" sz="2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Q  </a:t>
            </a:r>
            <a:endParaRPr kumimoji="0" lang="ru-RU" sz="1800" b="0" i="0" u="none" strike="noStrike" cap="none" normalizeH="0" baseline="0" dirty="0" smtClean="0">
              <a:ln>
                <a:noFill/>
              </a:ln>
              <a:solidFill>
                <a:schemeClr val="tx1"/>
              </a:solidFill>
              <a:effectLst/>
              <a:latin typeface="Arial" pitchFamily="34" charset="0"/>
            </a:endParaRPr>
          </a:p>
        </p:txBody>
      </p:sp>
      <p:sp>
        <p:nvSpPr>
          <p:cNvPr id="7203" name="Text Box 35"/>
          <p:cNvSpPr txBox="1">
            <a:spLocks noChangeArrowheads="1"/>
          </p:cNvSpPr>
          <p:nvPr/>
        </p:nvSpPr>
        <p:spPr bwMode="auto">
          <a:xfrm>
            <a:off x="1571604" y="2857496"/>
            <a:ext cx="3371854" cy="2090737"/>
          </a:xfrm>
          <a:prstGeom prst="rect">
            <a:avLst/>
          </a:prstGeom>
          <a:gradFill rotWithShape="0">
            <a:gsLst>
              <a:gs pos="0">
                <a:srgbClr val="92CDDC"/>
              </a:gs>
              <a:gs pos="50000">
                <a:srgbClr val="DAEEF3"/>
              </a:gs>
              <a:gs pos="100000">
                <a:srgbClr val="92CDDC"/>
              </a:gs>
            </a:gsLst>
            <a:lin ang="18900000" scaled="1"/>
          </a:gradFill>
          <a:ln w="19050">
            <a:solidFill>
              <a:srgbClr val="2805BB"/>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Целые </a:t>
            </a:r>
            <a:r>
              <a:rPr kumimoji="0" lang="en-US" sz="2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Z                       </a:t>
            </a:r>
            <a:r>
              <a:rPr kumimoji="0" lang="en-US"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-5; 0; 7; 9…</a:t>
            </a:r>
            <a:endParaRPr kumimoji="0" lang="en-US" sz="2400" b="0" i="0" u="none" strike="noStrike" cap="none" normalizeH="0" baseline="0" dirty="0" smtClean="0">
              <a:ln>
                <a:noFill/>
              </a:ln>
              <a:solidFill>
                <a:schemeClr val="tx1"/>
              </a:solidFill>
              <a:effectLst/>
              <a:latin typeface="Arial" pitchFamily="34" charset="0"/>
            </a:endParaRPr>
          </a:p>
        </p:txBody>
      </p:sp>
      <p:sp>
        <p:nvSpPr>
          <p:cNvPr id="7201" name="Text Box 33"/>
          <p:cNvSpPr txBox="1">
            <a:spLocks noChangeArrowheads="1"/>
          </p:cNvSpPr>
          <p:nvPr/>
        </p:nvSpPr>
        <p:spPr bwMode="auto">
          <a:xfrm>
            <a:off x="5286380" y="2857496"/>
            <a:ext cx="2500330" cy="1285884"/>
          </a:xfrm>
          <a:prstGeom prst="rect">
            <a:avLst/>
          </a:prstGeom>
          <a:gradFill rotWithShape="0">
            <a:gsLst>
              <a:gs pos="0">
                <a:srgbClr val="92CDDC"/>
              </a:gs>
              <a:gs pos="50000">
                <a:srgbClr val="DAEEF3"/>
              </a:gs>
              <a:gs pos="100000">
                <a:srgbClr val="92CDDC"/>
              </a:gs>
            </a:gsLst>
            <a:lin ang="18900000" scaled="1"/>
          </a:gradFill>
          <a:ln w="19050">
            <a:solidFill>
              <a:srgbClr val="2805BB"/>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0" lang="ru-RU"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Дробные   </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fontAlgn="base">
              <a:spcBef>
                <a:spcPct val="0"/>
              </a:spcBef>
              <a:spcAft>
                <a:spcPct val="0"/>
              </a:spcAft>
            </a:pPr>
            <a:r>
              <a:rPr lang="ru-RU" sz="2400" b="1" dirty="0">
                <a:latin typeface="Calibri" pitchFamily="34" charset="0"/>
                <a:ea typeface="Calibri" pitchFamily="34" charset="0"/>
                <a:cs typeface="Times New Roman" pitchFamily="18" charset="0"/>
              </a:rPr>
              <a:t> </a:t>
            </a:r>
            <a:r>
              <a:rPr lang="ru-RU" sz="2400" b="1" dirty="0" smtClean="0">
                <a:latin typeface="Calibri" pitchFamily="34" charset="0"/>
                <a:ea typeface="Calibri" pitchFamily="34" charset="0"/>
                <a:cs typeface="Times New Roman" pitchFamily="18" charset="0"/>
              </a:rPr>
              <a:t>      </a:t>
            </a:r>
            <a:r>
              <a:rPr kumimoji="0" lang="ru-RU"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200" name="Text Box 32"/>
          <p:cNvSpPr txBox="1">
            <a:spLocks noChangeArrowheads="1"/>
          </p:cNvSpPr>
          <p:nvPr/>
        </p:nvSpPr>
        <p:spPr bwMode="auto">
          <a:xfrm>
            <a:off x="1785918" y="3857628"/>
            <a:ext cx="2967041" cy="923925"/>
          </a:xfrm>
          <a:prstGeom prst="rect">
            <a:avLst/>
          </a:prstGeom>
          <a:gradFill rotWithShape="0">
            <a:gsLst>
              <a:gs pos="0">
                <a:srgbClr val="92CDDC"/>
              </a:gs>
              <a:gs pos="50000">
                <a:srgbClr val="DAEEF3"/>
              </a:gs>
              <a:gs pos="100000">
                <a:srgbClr val="92CDDC"/>
              </a:gs>
            </a:gsLst>
            <a:lin ang="18900000" scaled="1"/>
          </a:gradFill>
          <a:ln w="12700">
            <a:solidFill>
              <a:srgbClr val="2805BB"/>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Натуральные </a:t>
            </a:r>
            <a:r>
              <a:rPr kumimoji="0" lang="en-US" sz="2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N                  </a:t>
            </a:r>
            <a:r>
              <a:rPr kumimoji="0" lang="en-US"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2; 3;…</a:t>
            </a:r>
            <a:endParaRPr kumimoji="0" lang="en-US" sz="2400" b="0" i="0" u="none" strike="noStrike" cap="none" normalizeH="0" baseline="0" dirty="0" smtClean="0">
              <a:ln>
                <a:noFill/>
              </a:ln>
              <a:solidFill>
                <a:schemeClr val="tx1"/>
              </a:solidFill>
              <a:effectLst/>
              <a:latin typeface="Arial" pitchFamily="34" charset="0"/>
            </a:endParaRPr>
          </a:p>
        </p:txBody>
      </p:sp>
      <p:sp>
        <p:nvSpPr>
          <p:cNvPr id="7211"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7212" name="Rectangle 44"/>
          <p:cNvSpPr>
            <a:spLocks noChangeArrowheads="1"/>
          </p:cNvSpPr>
          <p:nvPr/>
        </p:nvSpPr>
        <p:spPr bwMode="auto">
          <a:xfrm>
            <a:off x="0" y="47625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7215" name="Rectangle 47"/>
          <p:cNvSpPr>
            <a:spLocks noChangeArrowheads="1"/>
          </p:cNvSpPr>
          <p:nvPr/>
        </p:nvSpPr>
        <p:spPr bwMode="auto">
          <a:xfrm>
            <a:off x="0" y="112395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216" name="Rectangle 48"/>
          <p:cNvSpPr>
            <a:spLocks noChangeArrowheads="1"/>
          </p:cNvSpPr>
          <p:nvPr/>
        </p:nvSpPr>
        <p:spPr bwMode="auto">
          <a:xfrm>
            <a:off x="0" y="1514475"/>
            <a:ext cx="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Cambria Math"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7220" name="Rectangle 52"/>
          <p:cNvSpPr>
            <a:spLocks noChangeArrowheads="1"/>
          </p:cNvSpPr>
          <p:nvPr/>
        </p:nvSpPr>
        <p:spPr bwMode="auto">
          <a:xfrm>
            <a:off x="0" y="248602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7202" name="Picture 3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500826" y="3286124"/>
            <a:ext cx="602321" cy="749228"/>
          </a:xfrm>
          <a:prstGeom prst="rect">
            <a:avLst/>
          </a:prstGeom>
          <a:noFill/>
        </p:spPr>
      </p:pic>
      <p:pic>
        <p:nvPicPr>
          <p:cNvPr id="7207" name="Picture 3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428992" y="1714488"/>
            <a:ext cx="3000396" cy="571504"/>
          </a:xfrm>
          <a:prstGeom prst="rect">
            <a:avLst/>
          </a:prstGeom>
          <a:noFill/>
        </p:spPr>
      </p:pic>
      <p:pic>
        <p:nvPicPr>
          <p:cNvPr id="7206" name="Picture 3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57488" y="2214554"/>
            <a:ext cx="1097288" cy="571504"/>
          </a:xfrm>
          <a:prstGeom prst="rect">
            <a:avLst/>
          </a:prstGeom>
          <a:noFill/>
        </p:spPr>
      </p:pic>
      <p:pic>
        <p:nvPicPr>
          <p:cNvPr id="7205" name="Picture 3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429124" y="2143116"/>
            <a:ext cx="3201851" cy="642942"/>
          </a:xfrm>
          <a:prstGeom prst="rect">
            <a:avLst/>
          </a:prstGeom>
          <a:noFill/>
        </p:spPr>
      </p:pic>
      <p:sp>
        <p:nvSpPr>
          <p:cNvPr id="50" name="Прямоугольник 49"/>
          <p:cNvSpPr/>
          <p:nvPr/>
        </p:nvSpPr>
        <p:spPr>
          <a:xfrm>
            <a:off x="1285852" y="5357826"/>
            <a:ext cx="6786610" cy="1000132"/>
          </a:xfrm>
          <a:prstGeom prst="rect">
            <a:avLst/>
          </a:prstGeom>
          <a:ln w="38100">
            <a:solidFill>
              <a:srgbClr val="4819F3"/>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0" lang="ru-RU"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Иррациональные </a:t>
            </a:r>
            <a:endParaRPr lang="ru-RU" sz="2800" dirty="0"/>
          </a:p>
        </p:txBody>
      </p:sp>
      <p:pic>
        <p:nvPicPr>
          <p:cNvPr id="51" name="Picture 2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14744" y="5929330"/>
            <a:ext cx="2049378" cy="4286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3553" name="Rectangle 1"/>
          <p:cNvSpPr>
            <a:spLocks noChangeArrowheads="1"/>
          </p:cNvSpPr>
          <p:nvPr/>
        </p:nvSpPr>
        <p:spPr bwMode="auto">
          <a:xfrm>
            <a:off x="857224" y="214290"/>
            <a:ext cx="7715304"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pitchFamily="18" charset="0"/>
                <a:cs typeface="Times New Roman" pitchFamily="18" charset="0"/>
              </a:rPr>
              <a:t>Блок – схема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1" i="0" u="sng" strike="noStrike" normalizeH="0" baseline="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ea typeface="Times New Roman" pitchFamily="18" charset="0"/>
              </a:rPr>
              <a:t>      Для этого вида кодирования характерен алгоритмический подход, применяемый в информатике. Существенным отличием блок – схемы от фрейма является жесткая структура изображенного материала, то есть при отсутствии хотя бы одного элемента блок – схема теряет свою красоту и стройность из-за разрыва причинно - следственных связей. Блок – схемное представление учебного материала можно использовать в преподавании практически всех школьных дисциплин.</a:t>
            </a:r>
            <a:r>
              <a:rPr kumimoji="0" lang="ru-RU" sz="2800" b="0" i="0" u="none" strike="noStrike" cap="none" normalizeH="0" baseline="0" dirty="0" smtClean="0">
                <a:ln>
                  <a:noFill/>
                </a:ln>
                <a:solidFill>
                  <a:schemeClr val="tx1"/>
                </a:solidFill>
                <a:effectLst/>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749</Words>
  <Application>Microsoft Office PowerPoint</Application>
  <PresentationFormat>Экран (4:3)</PresentationFormat>
  <Paragraphs>143</Paragraphs>
  <Slides>26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28</cp:revision>
  <dcterms:created xsi:type="dcterms:W3CDTF">2014-11-13T19:34:58Z</dcterms:created>
  <dcterms:modified xsi:type="dcterms:W3CDTF">2014-12-07T13:13:21Z</dcterms:modified>
</cp:coreProperties>
</file>